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85" r:id="rId2"/>
    <p:sldId id="287" r:id="rId3"/>
    <p:sldId id="404" r:id="rId4"/>
    <p:sldId id="372" r:id="rId5"/>
    <p:sldId id="403" r:id="rId6"/>
    <p:sldId id="550" r:id="rId7"/>
    <p:sldId id="536" r:id="rId8"/>
    <p:sldId id="256" r:id="rId9"/>
    <p:sldId id="538" r:id="rId10"/>
    <p:sldId id="539" r:id="rId11"/>
    <p:sldId id="540" r:id="rId12"/>
    <p:sldId id="551" r:id="rId13"/>
    <p:sldId id="543" r:id="rId14"/>
    <p:sldId id="541" r:id="rId15"/>
    <p:sldId id="542" r:id="rId16"/>
    <p:sldId id="544" r:id="rId17"/>
    <p:sldId id="545" r:id="rId18"/>
    <p:sldId id="546" r:id="rId19"/>
    <p:sldId id="554" r:id="rId20"/>
    <p:sldId id="552" r:id="rId21"/>
    <p:sldId id="547" r:id="rId22"/>
    <p:sldId id="535" r:id="rId23"/>
    <p:sldId id="50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8" autoAdjust="0"/>
    <p:restoredTop sz="82844" autoAdjust="0"/>
  </p:normalViewPr>
  <p:slideViewPr>
    <p:cSldViewPr snapToGrid="0">
      <p:cViewPr varScale="1">
        <p:scale>
          <a:sx n="94" d="100"/>
          <a:sy n="94" d="100"/>
        </p:scale>
        <p:origin x="1002" y="10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17D722-A3D8-438C-9A73-0BD2B0C0CE0B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E46115-0094-4B9D-A856-3522E2C09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998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everyone. My name is Anish Rana and you are watching Kubernetes web series. </a:t>
            </a:r>
          </a:p>
          <a:p>
            <a:endParaRPr lang="en-US" dirty="0"/>
          </a:p>
          <a:p>
            <a:r>
              <a:rPr lang="en-US" dirty="0"/>
              <a:t>In this video, I’ll try to explain DNS functionality on Kubernetes cluster.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27227-0633-4FD9-AB2A-03675A359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31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7777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365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0725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48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724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4488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6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763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5675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55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832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534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2189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829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537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0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803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36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083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402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E46115-0094-4B9D-A856-3522E2C099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14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E9492-0FBC-C4F8-1E59-C3436652B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9A2A9D-D401-2E04-9D20-0B4D008EE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E7948-9DB7-F432-E2BC-C57321A42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2583E-4F91-5330-24BE-D109C07C2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1B5D2-BD31-8EC1-D936-82D7CE797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769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CF085-7A93-571F-3C91-E98856A57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975F1D-565E-CB4D-5CCC-B99F94763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2190C-53B2-CD93-97A6-E8994500A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CBA8A4-6289-D984-4FAD-0FA4BAD9A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CB480-BAD5-7E5F-5426-5ED0FF4B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672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181B3F-F13C-41D3-4281-3CF19C6454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BF6136-6911-BAF1-B9FB-D8BC195FF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B5ABE-2016-D865-714E-3F51C4D90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8FCB2-699D-5D4B-95A1-5CE4D6034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17902-D6EE-5DE1-38CD-0D8F0F2EC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76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178C1-9E9D-B5EB-9996-B9A8471B0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9FAC1-4202-D351-58C6-7787A4F22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F31B8-8242-25D7-4686-08BFB33B9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7D703-FFC3-FCF8-FA04-7C2246BAB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3AB4F-4EFE-4D55-B191-2455EE666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578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77EAC-D989-0EFF-C250-93910E842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04E58-B047-0ED8-A339-2B508C062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0B6A0-54C7-FD76-8E56-A8BDEA677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51042-634A-C3C7-4AC4-98690111F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CC6C7-5A0C-B50C-E012-400F5B0DF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76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4EE04-0A35-26D0-FDF7-6231A312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B3846-A8AA-236A-B11D-CDFF48C1FC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45AB62-D290-1340-3192-EC72016B5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8D678-9FA8-7D67-D3FB-CE84A4502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48227-D2D7-47BA-6BF5-E6B619E8F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3A6C9-846A-5998-A80B-35828155D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129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52876-2555-935D-E0CF-D94AFB0AC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B979A-455C-F0C2-ABD7-C419610EB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F7D72D-993E-8421-302E-A9CF9CEEF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4BFD67-FE72-8D87-BE9E-A8320CBD18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340573-D0C8-66E1-6567-A0404FA991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198175-9517-CD92-3F5D-819530663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24A29D-0311-31A1-FBBA-5A44A68CD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CA754-82AD-0B32-FDF6-5EE03C5D8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64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F1784-8C07-27C0-DF96-BBD7FDCEC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08FED-3CE8-1F18-4019-3F96AA4A1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945EC-30CF-154C-A51A-3800F96D3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7E641E-1902-376F-47A0-BACF6A96F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30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D4D675-55C0-8029-76F8-B5E5022B1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719C12-A503-CD32-5621-79E2F5A6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845879-0861-0BB0-9109-25535A2A8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38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429CF-717C-B967-5F27-649658319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095EA-16C4-58C1-D9CA-015AE08DB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978B81-F9D1-9D27-764D-C388C9D962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A015F-B23B-CDC3-C605-8A9EE742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702C76-6046-56A8-22C2-8DAA6ABF0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82D5E-324F-B805-30EB-6C10DF7C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225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C45BF-6E5E-3801-AEDC-467811B32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53B8CC-53B9-E946-AA6A-21D0DAC387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117F54-44A5-7F51-5544-91409B23B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6F7B9-F4F4-3DAC-666C-1452B22E3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1AA27A-8331-D88F-4C6C-F76231DAE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1C562-E371-4882-9D36-6F4FBBEA5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479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20EC72-D6B2-DF43-20C9-71BD67869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8B6FA-CC24-8F23-8B1F-1FD6D9B29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76181-F29A-97F9-9C70-50D301256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93437E-3762-40C1-A4B4-6DA5DA47A08E}" type="datetimeFigureOut">
              <a:rPr lang="en-US" smtClean="0"/>
              <a:t>2023-11-09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2BC6B-BA8E-AA61-A807-1640642F87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11CFB-86B8-37BD-2D5E-93DD00B425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9A2AB-908F-48ED-9D64-886116E0F8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46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B53713D-BAD9-4B32-97FE-270DCA410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848" y="1836055"/>
            <a:ext cx="7670287" cy="5044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506481-CD3B-4A61-BB16-71FC152C1D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2" y="3279634"/>
            <a:ext cx="5612744" cy="360086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2785A76-1A39-4884-87BD-D54ABEE2F163}"/>
              </a:ext>
            </a:extLst>
          </p:cNvPr>
          <p:cNvGrpSpPr/>
          <p:nvPr/>
        </p:nvGrpSpPr>
        <p:grpSpPr>
          <a:xfrm>
            <a:off x="8536923" y="5613399"/>
            <a:ext cx="3461113" cy="1041400"/>
            <a:chOff x="1485900" y="1143000"/>
            <a:chExt cx="3543300" cy="10414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B56D767-A8DB-4D92-9B52-E9F23B82366C}"/>
                </a:ext>
              </a:extLst>
            </p:cNvPr>
            <p:cNvSpPr/>
            <p:nvPr/>
          </p:nvSpPr>
          <p:spPr>
            <a:xfrm>
              <a:off x="1485900" y="1143000"/>
              <a:ext cx="3543300" cy="1041400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BFDCFAC-B0B4-4C81-8A22-3397FBE16CCF}"/>
                </a:ext>
              </a:extLst>
            </p:cNvPr>
            <p:cNvSpPr/>
            <p:nvPr/>
          </p:nvSpPr>
          <p:spPr>
            <a:xfrm>
              <a:off x="1600200" y="1346200"/>
              <a:ext cx="800100" cy="7239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A0959D67-536F-43DF-A3E1-9896EF3547EB}"/>
                </a:ext>
              </a:extLst>
            </p:cNvPr>
            <p:cNvSpPr/>
            <p:nvPr/>
          </p:nvSpPr>
          <p:spPr>
            <a:xfrm rot="5400000">
              <a:off x="1854200" y="1536700"/>
              <a:ext cx="381000" cy="317500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80FF32-6B90-434C-A713-7D5FFE4F8F4A}"/>
                </a:ext>
              </a:extLst>
            </p:cNvPr>
            <p:cNvSpPr txBox="1"/>
            <p:nvPr/>
          </p:nvSpPr>
          <p:spPr>
            <a:xfrm>
              <a:off x="2641600" y="1433840"/>
              <a:ext cx="22987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WATCH NOW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71DDF5E-8DDB-438C-8940-DEAB95AE81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780" y="-35562"/>
            <a:ext cx="4176220" cy="3698241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F1C8CA3-9835-4DE5-B9FC-5A30AF9283B8}"/>
              </a:ext>
            </a:extLst>
          </p:cNvPr>
          <p:cNvSpPr/>
          <p:nvPr/>
        </p:nvSpPr>
        <p:spPr>
          <a:xfrm>
            <a:off x="645967" y="5384800"/>
            <a:ext cx="4056662" cy="149569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800000"/>
                </a:highlight>
              </a:rPr>
              <a:t>Theory + LAB + Documents </a:t>
            </a:r>
            <a:r>
              <a:rPr lang="en-US" dirty="0">
                <a:highlight>
                  <a:srgbClr val="000000"/>
                </a:highlight>
                <a:sym typeface="Wingdings" panose="05000000000000000000" pitchFamily="2" charset="2"/>
              </a:rPr>
              <a:t></a:t>
            </a:r>
            <a:r>
              <a:rPr lang="en-US" dirty="0">
                <a:highlight>
                  <a:srgbClr val="800000"/>
                </a:highlight>
              </a:rPr>
              <a:t> All free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15342E-7CE1-4A9F-BEC7-04DEDCA71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24902" cy="3279634"/>
          </a:xfrm>
          <a:prstGeom prst="rect">
            <a:avLst/>
          </a:prstGeom>
        </p:spPr>
      </p:pic>
      <p:sp>
        <p:nvSpPr>
          <p:cNvPr id="18" name="Scroll: Horizontal 17">
            <a:extLst>
              <a:ext uri="{FF2B5EF4-FFF2-40B4-BE49-F238E27FC236}">
                <a16:creationId xmlns:a16="http://schemas.microsoft.com/office/drawing/2014/main" id="{D55DA684-871E-4081-8520-FB99D4CB1390}"/>
              </a:ext>
            </a:extLst>
          </p:cNvPr>
          <p:cNvSpPr/>
          <p:nvPr/>
        </p:nvSpPr>
        <p:spPr>
          <a:xfrm>
            <a:off x="3761456" y="3467405"/>
            <a:ext cx="2833715" cy="2523028"/>
          </a:xfrm>
          <a:prstGeom prst="horizontalScroll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perspectiveAbove"/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39E636-CA3C-4DD1-88E5-CCC4F0C3C880}"/>
              </a:ext>
            </a:extLst>
          </p:cNvPr>
          <p:cNvSpPr/>
          <p:nvPr/>
        </p:nvSpPr>
        <p:spPr>
          <a:xfrm>
            <a:off x="3415228" y="3615455"/>
            <a:ext cx="3296167" cy="22887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highlight>
                  <a:srgbClr val="FF0000"/>
                </a:highlight>
              </a:rPr>
              <a:t>Kubernetes</a:t>
            </a:r>
            <a:r>
              <a:rPr lang="en-US" sz="2800" b="1" dirty="0"/>
              <a:t>    </a:t>
            </a:r>
          </a:p>
          <a:p>
            <a:pPr algn="ctr"/>
            <a:r>
              <a:rPr lang="en-US" sz="3200" b="1" dirty="0"/>
              <a:t>Kube-</a:t>
            </a:r>
            <a:r>
              <a:rPr lang="en-US" sz="3200" b="1" dirty="0" err="1"/>
              <a:t>dns</a:t>
            </a:r>
            <a:r>
              <a:rPr lang="en-US" sz="3200" b="1" dirty="0"/>
              <a:t>  /       core DNS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044254261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" presetID="34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40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41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2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4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47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4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5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" presetID="34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40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41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2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4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3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508CD3-BD29-6B58-D217-5ECFCED678D4}"/>
              </a:ext>
            </a:extLst>
          </p:cNvPr>
          <p:cNvSpPr txBox="1"/>
          <p:nvPr/>
        </p:nvSpPr>
        <p:spPr>
          <a:xfrm>
            <a:off x="0" y="74644"/>
            <a:ext cx="12192000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all -n kube-system -o wide | grep core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pod/coredns-565d847f94-m4pjz     1/1     Running   18  320d   172.16.68.42   master1.example.com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pod/coredns-565d847f94-z2crd     1/1     Running   17  320d   172.16.68.41   master1.example.com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deployment.apps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coredns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2/2     2            2           320d  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coredns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replicaset.apps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/coredns-565d847f94      2       2           2       320d  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coredns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-n kube-system get service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      TYPE        CLUSTER-IP   EXTERNAL-IP   PORT(S)                  AGE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kube-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dns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ClusterIP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10.96.0.10   &lt;none&gt;        53/UDP,53/TCP,9153/TCP   320d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-n kube-system get 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configmap</a:t>
            </a:r>
            <a:endParaRPr lang="en-US" sz="1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 DATA   AGE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calico-config                        4      317d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coredns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1      317d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extension-</a:t>
            </a:r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apiserver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-authentication   6      317d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kube-proxy                           2      317d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kube-root-ca.crt                     1      317d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kubeadm</a:t>
            </a:r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-config                       1      317d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kubelet-config                       1      317d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02C453-1E56-0EC1-11F7-BC7E98D16D56}"/>
              </a:ext>
            </a:extLst>
          </p:cNvPr>
          <p:cNvSpPr/>
          <p:nvPr/>
        </p:nvSpPr>
        <p:spPr>
          <a:xfrm>
            <a:off x="0" y="1187596"/>
            <a:ext cx="3209313" cy="2466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888BB5-6230-6A1C-CEF3-A471A9BBB499}"/>
              </a:ext>
            </a:extLst>
          </p:cNvPr>
          <p:cNvSpPr/>
          <p:nvPr/>
        </p:nvSpPr>
        <p:spPr>
          <a:xfrm>
            <a:off x="0" y="3588244"/>
            <a:ext cx="6096000" cy="3079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6C8CE4-6C49-3C87-500D-96C9610D9E96}"/>
              </a:ext>
            </a:extLst>
          </p:cNvPr>
          <p:cNvSpPr/>
          <p:nvPr/>
        </p:nvSpPr>
        <p:spPr>
          <a:xfrm>
            <a:off x="0" y="1399789"/>
            <a:ext cx="4469363" cy="2758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7567A0-C90F-B0C9-34D9-492A4BD7B63B}"/>
              </a:ext>
            </a:extLst>
          </p:cNvPr>
          <p:cNvSpPr/>
          <p:nvPr/>
        </p:nvSpPr>
        <p:spPr>
          <a:xfrm>
            <a:off x="0" y="705934"/>
            <a:ext cx="4159480" cy="4880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94A514-04EA-9FAD-E127-550BE3ABC87B}"/>
              </a:ext>
            </a:extLst>
          </p:cNvPr>
          <p:cNvSpPr/>
          <p:nvPr/>
        </p:nvSpPr>
        <p:spPr>
          <a:xfrm>
            <a:off x="2808513" y="2182872"/>
            <a:ext cx="1483569" cy="569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D8D035-077D-D11A-0CD5-FDD1E680A40D}"/>
              </a:ext>
            </a:extLst>
          </p:cNvPr>
          <p:cNvSpPr/>
          <p:nvPr/>
        </p:nvSpPr>
        <p:spPr>
          <a:xfrm>
            <a:off x="6721151" y="1294866"/>
            <a:ext cx="6024465" cy="5455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[root@master1 ~]# kubectl -n kube-system describe service/kube-</a:t>
            </a:r>
            <a:r>
              <a:rPr lang="en-US" sz="1400" dirty="0" err="1"/>
              <a:t>dns</a:t>
            </a:r>
            <a:r>
              <a:rPr lang="en-US" sz="1400" dirty="0"/>
              <a:t> 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Name:              kube-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dns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Namespace:         kube-system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Labels:            k8s-app=kube-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dns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kubernetes.io/cluster-service=true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kubernetes.io/name=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CoreDNS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Annotations:       prometheus.io/port: 9153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prometheus.io/scrape: true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Selector:          k8s-app=kube-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dns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Type: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ClusterIP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IP Family Policy: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SingleStack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IP Families:       IPv4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IP:                10.96.0.10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IPs:               10.96.0.10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Port: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53/UDP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TargetPort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       53/UDP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Endpoints:         172.16.68.41:53,172.16.68.42:53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Port:            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dns-tcp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53/TCP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TargetPort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       53/TCP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Endpoints:         172.16.68.41:53,172.16.68.42:53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Port:              metrics  9153/TCP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TargetPort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       9153/TCP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Endpoints:         172.16.68.41:9153,172.16.68.42:9153</a:t>
            </a:r>
          </a:p>
        </p:txBody>
      </p:sp>
    </p:spTree>
    <p:extLst>
      <p:ext uri="{BB962C8B-B14F-4D97-AF65-F5344CB8AC3E}">
        <p14:creationId xmlns:p14="http://schemas.microsoft.com/office/powerpoint/2010/main" val="1760132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850"/>
                            </p:stCondLst>
                            <p:childTnLst>
                              <p:par>
                                <p:cTn id="5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850"/>
                            </p:stCondLst>
                            <p:childTnLst>
                              <p:par>
                                <p:cTn id="9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E13D026-8E39-9D23-DF18-B867EDCDC69F}"/>
              </a:ext>
            </a:extLst>
          </p:cNvPr>
          <p:cNvSpPr txBox="1"/>
          <p:nvPr/>
        </p:nvSpPr>
        <p:spPr>
          <a:xfrm>
            <a:off x="242597" y="0"/>
            <a:ext cx="7660432" cy="67710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[root@master1 ~]# </a:t>
            </a:r>
            <a:r>
              <a:rPr lang="en-US" b="1" dirty="0">
                <a:solidFill>
                  <a:schemeClr val="accent2"/>
                </a:solidFill>
              </a:rPr>
              <a:t>kubectl -n kube-system get </a:t>
            </a:r>
            <a:r>
              <a:rPr lang="en-US" b="1" dirty="0" err="1">
                <a:solidFill>
                  <a:schemeClr val="accent2"/>
                </a:solidFill>
              </a:rPr>
              <a:t>configmap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 err="1">
                <a:solidFill>
                  <a:schemeClr val="accent2"/>
                </a:solidFill>
              </a:rPr>
              <a:t>coredns</a:t>
            </a:r>
            <a:r>
              <a:rPr lang="en-US" b="1" dirty="0">
                <a:solidFill>
                  <a:schemeClr val="accent2"/>
                </a:solidFill>
              </a:rPr>
              <a:t> -</a:t>
            </a:r>
            <a:r>
              <a:rPr lang="en-US" b="1" dirty="0" err="1">
                <a:solidFill>
                  <a:schemeClr val="accent2"/>
                </a:solidFill>
              </a:rPr>
              <a:t>oyaml</a:t>
            </a:r>
            <a:endParaRPr lang="en-US" b="1" dirty="0">
              <a:solidFill>
                <a:schemeClr val="accent2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apiVersion: v1</a:t>
            </a:r>
          </a:p>
          <a:p>
            <a:r>
              <a:rPr lang="en-US" sz="1400" dirty="0">
                <a:solidFill>
                  <a:schemeClr val="bg1"/>
                </a:solidFill>
              </a:rPr>
              <a:t>data: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</a:t>
            </a:r>
            <a:r>
              <a:rPr lang="en-US" sz="1400" dirty="0" err="1">
                <a:solidFill>
                  <a:schemeClr val="bg1"/>
                </a:solidFill>
              </a:rPr>
              <a:t>Corefile</a:t>
            </a:r>
            <a:r>
              <a:rPr lang="en-US" sz="1400" dirty="0">
                <a:solidFill>
                  <a:schemeClr val="bg1"/>
                </a:solidFill>
              </a:rPr>
              <a:t>: |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.:53 {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errors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health {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  </a:t>
            </a:r>
            <a:r>
              <a:rPr lang="en-US" sz="1400" dirty="0" err="1">
                <a:solidFill>
                  <a:schemeClr val="bg1"/>
                </a:solidFill>
              </a:rPr>
              <a:t>lameduck</a:t>
            </a:r>
            <a:r>
              <a:rPr lang="en-US" sz="1400" dirty="0">
                <a:solidFill>
                  <a:schemeClr val="bg1"/>
                </a:solidFill>
              </a:rPr>
              <a:t> 5s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}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ready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</a:t>
            </a:r>
            <a:r>
              <a:rPr lang="en-US" sz="1400" dirty="0" err="1">
                <a:solidFill>
                  <a:schemeClr val="bg1"/>
                </a:solidFill>
              </a:rPr>
              <a:t>kubernetes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cluster.local</a:t>
            </a:r>
            <a:r>
              <a:rPr lang="en-US" sz="1400" dirty="0">
                <a:solidFill>
                  <a:schemeClr val="bg1"/>
                </a:solidFill>
              </a:rPr>
              <a:t> in-</a:t>
            </a:r>
            <a:r>
              <a:rPr lang="en-US" sz="1400" dirty="0" err="1">
                <a:solidFill>
                  <a:schemeClr val="bg1"/>
                </a:solidFill>
              </a:rPr>
              <a:t>addr.arpa</a:t>
            </a:r>
            <a:r>
              <a:rPr lang="en-US" sz="1400" dirty="0">
                <a:solidFill>
                  <a:schemeClr val="bg1"/>
                </a:solidFill>
              </a:rPr>
              <a:t> ip6.arpa {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  pods insecure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  </a:t>
            </a:r>
            <a:r>
              <a:rPr lang="en-US" sz="1400" dirty="0" err="1">
                <a:solidFill>
                  <a:schemeClr val="bg1"/>
                </a:solidFill>
              </a:rPr>
              <a:t>fallthrough</a:t>
            </a:r>
            <a:r>
              <a:rPr lang="en-US" sz="1400" dirty="0">
                <a:solidFill>
                  <a:schemeClr val="bg1"/>
                </a:solidFill>
              </a:rPr>
              <a:t> in-</a:t>
            </a:r>
            <a:r>
              <a:rPr lang="en-US" sz="1400" dirty="0" err="1">
                <a:solidFill>
                  <a:schemeClr val="bg1"/>
                </a:solidFill>
              </a:rPr>
              <a:t>addr.arpa</a:t>
            </a:r>
            <a:r>
              <a:rPr lang="en-US" sz="1400" dirty="0">
                <a:solidFill>
                  <a:schemeClr val="bg1"/>
                </a:solidFill>
              </a:rPr>
              <a:t> ip6.arpa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  </a:t>
            </a:r>
            <a:r>
              <a:rPr lang="en-US" sz="1400" dirty="0" err="1">
                <a:solidFill>
                  <a:schemeClr val="bg1"/>
                </a:solidFill>
              </a:rPr>
              <a:t>ttl</a:t>
            </a:r>
            <a:r>
              <a:rPr lang="en-US" sz="1400" dirty="0">
                <a:solidFill>
                  <a:schemeClr val="bg1"/>
                </a:solidFill>
              </a:rPr>
              <a:t> 30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}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</a:t>
            </a:r>
            <a:r>
              <a:rPr lang="en-US" sz="1400" dirty="0" err="1">
                <a:solidFill>
                  <a:schemeClr val="bg1"/>
                </a:solidFill>
              </a:rPr>
              <a:t>prometheus</a:t>
            </a:r>
            <a:r>
              <a:rPr lang="en-US" sz="1400" dirty="0">
                <a:solidFill>
                  <a:schemeClr val="bg1"/>
                </a:solidFill>
              </a:rPr>
              <a:t> :9153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forward . /</a:t>
            </a:r>
            <a:r>
              <a:rPr lang="en-US" sz="1400" dirty="0" err="1">
                <a:solidFill>
                  <a:schemeClr val="bg1"/>
                </a:solidFill>
              </a:rPr>
              <a:t>etc</a:t>
            </a:r>
            <a:r>
              <a:rPr lang="en-US" sz="1400" dirty="0">
                <a:solidFill>
                  <a:schemeClr val="bg1"/>
                </a:solidFill>
              </a:rPr>
              <a:t>/</a:t>
            </a:r>
            <a:r>
              <a:rPr lang="en-US" sz="1400" dirty="0" err="1">
                <a:solidFill>
                  <a:schemeClr val="bg1"/>
                </a:solidFill>
              </a:rPr>
              <a:t>resolv.conf</a:t>
            </a:r>
            <a:r>
              <a:rPr lang="en-US" sz="1400" dirty="0">
                <a:solidFill>
                  <a:schemeClr val="bg1"/>
                </a:solidFill>
              </a:rPr>
              <a:t> {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   </a:t>
            </a:r>
            <a:r>
              <a:rPr lang="en-US" sz="1400" dirty="0" err="1">
                <a:solidFill>
                  <a:schemeClr val="bg1"/>
                </a:solidFill>
              </a:rPr>
              <a:t>max_concurrent</a:t>
            </a:r>
            <a:r>
              <a:rPr lang="en-US" sz="1400" dirty="0">
                <a:solidFill>
                  <a:schemeClr val="bg1"/>
                </a:solidFill>
              </a:rPr>
              <a:t> 1000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}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cache 30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loop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reload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      </a:t>
            </a:r>
            <a:r>
              <a:rPr lang="en-US" sz="1400" dirty="0" err="1">
                <a:solidFill>
                  <a:schemeClr val="bg1"/>
                </a:solidFill>
              </a:rPr>
              <a:t>loadbalance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    }</a:t>
            </a:r>
          </a:p>
          <a:p>
            <a:r>
              <a:rPr lang="en-US" sz="1400" dirty="0">
                <a:solidFill>
                  <a:schemeClr val="bg1"/>
                </a:solidFill>
              </a:rPr>
              <a:t>kind: ConfigMap</a:t>
            </a:r>
          </a:p>
          <a:p>
            <a:r>
              <a:rPr lang="en-US" sz="1400" dirty="0">
                <a:solidFill>
                  <a:schemeClr val="bg1"/>
                </a:solidFill>
              </a:rPr>
              <a:t>metadata: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</a:t>
            </a:r>
            <a:r>
              <a:rPr lang="en-US" sz="1400" dirty="0" err="1">
                <a:solidFill>
                  <a:schemeClr val="bg1"/>
                </a:solidFill>
              </a:rPr>
              <a:t>creationTimestamp</a:t>
            </a:r>
            <a:r>
              <a:rPr lang="en-US" sz="1400" dirty="0">
                <a:solidFill>
                  <a:schemeClr val="bg1"/>
                </a:solidFill>
              </a:rPr>
              <a:t>: "2022-12-07T16:08:21Z"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name: </a:t>
            </a:r>
            <a:r>
              <a:rPr lang="en-US" sz="1400" dirty="0" err="1">
                <a:solidFill>
                  <a:schemeClr val="bg1"/>
                </a:solidFill>
              </a:rPr>
              <a:t>coredns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  namespace: kube-system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</a:t>
            </a:r>
            <a:r>
              <a:rPr lang="en-US" sz="1400" dirty="0" err="1">
                <a:solidFill>
                  <a:schemeClr val="bg1"/>
                </a:solidFill>
              </a:rPr>
              <a:t>resourceVersion</a:t>
            </a:r>
            <a:r>
              <a:rPr lang="en-US" sz="1400" dirty="0">
                <a:solidFill>
                  <a:schemeClr val="bg1"/>
                </a:solidFill>
              </a:rPr>
              <a:t>: "253"</a:t>
            </a:r>
          </a:p>
          <a:p>
            <a:r>
              <a:rPr lang="en-US" sz="1400" dirty="0">
                <a:solidFill>
                  <a:schemeClr val="bg1"/>
                </a:solidFill>
              </a:rPr>
              <a:t>  </a:t>
            </a:r>
            <a:r>
              <a:rPr lang="en-US" sz="1400" dirty="0" err="1">
                <a:solidFill>
                  <a:schemeClr val="bg1"/>
                </a:solidFill>
              </a:rPr>
              <a:t>uid</a:t>
            </a:r>
            <a:r>
              <a:rPr lang="en-US" sz="1400" dirty="0">
                <a:solidFill>
                  <a:schemeClr val="bg1"/>
                </a:solidFill>
              </a:rPr>
              <a:t>: 23cb506a-600c-4baf-9940-c2aec0a56ea7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F75015-F029-0E5D-E792-4A155A982C54}"/>
              </a:ext>
            </a:extLst>
          </p:cNvPr>
          <p:cNvSpPr/>
          <p:nvPr/>
        </p:nvSpPr>
        <p:spPr>
          <a:xfrm>
            <a:off x="3862874" y="1063690"/>
            <a:ext cx="7843935" cy="74644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https://kubernetes.io/docs/tasks/administer-cluster/dns-custom-nameservers/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EB9232-BF41-F412-0EB0-48BDBD72663E}"/>
              </a:ext>
            </a:extLst>
          </p:cNvPr>
          <p:cNvSpPr/>
          <p:nvPr/>
        </p:nvSpPr>
        <p:spPr>
          <a:xfrm>
            <a:off x="3275045" y="2509935"/>
            <a:ext cx="8916955" cy="100770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/>
              <a:t>[root@master1 ~]# kubectl -n kube-system get po -o wide | grep </a:t>
            </a:r>
            <a:r>
              <a:rPr lang="en-US" sz="1400" dirty="0" err="1"/>
              <a:t>coredns</a:t>
            </a:r>
            <a:endParaRPr lang="en-US" sz="1400" dirty="0"/>
          </a:p>
          <a:p>
            <a:r>
              <a:rPr lang="en-US" sz="1400" dirty="0"/>
              <a:t>coredns-565d847f94-m4pjz                    1/1     Running    17 (7h58m ago)   317d   </a:t>
            </a:r>
            <a:r>
              <a:rPr lang="en-US" sz="1400" b="1" dirty="0">
                <a:solidFill>
                  <a:schemeClr val="accent2"/>
                </a:solidFill>
              </a:rPr>
              <a:t>172.16.68.38</a:t>
            </a:r>
            <a:r>
              <a:rPr lang="en-US" sz="1400" dirty="0"/>
              <a:t>   master1.example.com       coredns-565d847f94-z2crd                      1/1     Running   16 (7h58m ago)   317d   172.16.68.39   master1.example.com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B3C9D3-E48D-4046-FFC3-7F76BEDE2207}"/>
              </a:ext>
            </a:extLst>
          </p:cNvPr>
          <p:cNvSpPr/>
          <p:nvPr/>
        </p:nvSpPr>
        <p:spPr>
          <a:xfrm>
            <a:off x="3275045" y="3713584"/>
            <a:ext cx="5047862" cy="606490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400" dirty="0"/>
              <a:t>[root@master1 ~]# curl http://</a:t>
            </a:r>
            <a:r>
              <a:rPr lang="pl-PL" sz="1400" b="1" dirty="0">
                <a:solidFill>
                  <a:schemeClr val="accent2"/>
                </a:solidFill>
              </a:rPr>
              <a:t>172.16.68.38</a:t>
            </a:r>
            <a:r>
              <a:rPr lang="pl-PL" sz="1400" dirty="0"/>
              <a:t>:8080/health ; echo</a:t>
            </a:r>
          </a:p>
          <a:p>
            <a:r>
              <a:rPr lang="pl-PL" sz="1400" dirty="0"/>
              <a:t>OK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59FE86-B74F-0EAF-3E94-E1C97AF6EEE3}"/>
              </a:ext>
            </a:extLst>
          </p:cNvPr>
          <p:cNvSpPr/>
          <p:nvPr/>
        </p:nvSpPr>
        <p:spPr>
          <a:xfrm>
            <a:off x="339047" y="729465"/>
            <a:ext cx="842481" cy="2568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01A9F2-76ED-BA1B-E349-1EDECE3080E7}"/>
              </a:ext>
            </a:extLst>
          </p:cNvPr>
          <p:cNvSpPr/>
          <p:nvPr/>
        </p:nvSpPr>
        <p:spPr>
          <a:xfrm>
            <a:off x="339047" y="984606"/>
            <a:ext cx="575353" cy="2568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BF8C8C3-A1AF-A811-5C74-2D4BBF994910}"/>
              </a:ext>
            </a:extLst>
          </p:cNvPr>
          <p:cNvSpPr/>
          <p:nvPr/>
        </p:nvSpPr>
        <p:spPr>
          <a:xfrm>
            <a:off x="481731" y="1184847"/>
            <a:ext cx="842481" cy="2568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503A0-E026-20E8-54FE-DA2758A3B33D}"/>
              </a:ext>
            </a:extLst>
          </p:cNvPr>
          <p:cNvSpPr/>
          <p:nvPr/>
        </p:nvSpPr>
        <p:spPr>
          <a:xfrm>
            <a:off x="539705" y="1383375"/>
            <a:ext cx="842481" cy="2568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D7A1F7-D286-C7F4-BA90-A8554E2BC0B2}"/>
              </a:ext>
            </a:extLst>
          </p:cNvPr>
          <p:cNvSpPr/>
          <p:nvPr/>
        </p:nvSpPr>
        <p:spPr>
          <a:xfrm>
            <a:off x="585941" y="2885361"/>
            <a:ext cx="842481" cy="2568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C807E6-BF15-37BC-21B9-246922655AF6}"/>
              </a:ext>
            </a:extLst>
          </p:cNvPr>
          <p:cNvSpPr/>
          <p:nvPr/>
        </p:nvSpPr>
        <p:spPr>
          <a:xfrm>
            <a:off x="539704" y="3520870"/>
            <a:ext cx="2128851" cy="2568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4A1B51F-AF95-817C-B8F7-420C6F4F29AB}"/>
              </a:ext>
            </a:extLst>
          </p:cNvPr>
          <p:cNvSpPr/>
          <p:nvPr/>
        </p:nvSpPr>
        <p:spPr>
          <a:xfrm>
            <a:off x="585941" y="4152360"/>
            <a:ext cx="842481" cy="2568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88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5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7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7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03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182029" y="3160928"/>
              <a:ext cx="10022312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Advance level </a:t>
              </a:r>
              <a:r>
                <a:rPr lang="en-US" sz="4800" dirty="0"/>
                <a:t>of</a:t>
              </a:r>
              <a:r>
                <a:rPr lang="en-US" sz="5400" dirty="0"/>
                <a:t> DNS </a:t>
              </a:r>
              <a:r>
                <a:rPr lang="en-US" sz="4800" b="1" dirty="0"/>
                <a:t>Kubernetes</a:t>
              </a:r>
              <a:r>
                <a:rPr lang="en-US" sz="5400" dirty="0"/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747747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6BDD30C-434F-89FE-4D31-1F49C31679B9}"/>
              </a:ext>
            </a:extLst>
          </p:cNvPr>
          <p:cNvSpPr txBox="1"/>
          <p:nvPr/>
        </p:nvSpPr>
        <p:spPr>
          <a:xfrm>
            <a:off x="0" y="293470"/>
            <a:ext cx="1195084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kube-</a:t>
            </a:r>
            <a:r>
              <a:rPr lang="en-US" dirty="0" err="1">
                <a:solidFill>
                  <a:schemeClr val="bg1"/>
                </a:solidFill>
              </a:rPr>
              <a:t>dns</a:t>
            </a:r>
            <a:r>
              <a:rPr lang="en-US" dirty="0">
                <a:solidFill>
                  <a:schemeClr val="bg1"/>
                </a:solidFill>
              </a:rPr>
              <a:t> service listens for service and endpoint </a:t>
            </a:r>
            <a:r>
              <a:rPr lang="en-US" b="1" dirty="0">
                <a:solidFill>
                  <a:schemeClr val="accent4"/>
                </a:solidFill>
              </a:rPr>
              <a:t>events</a:t>
            </a:r>
            <a:r>
              <a:rPr lang="en-US" dirty="0">
                <a:solidFill>
                  <a:schemeClr val="bg1"/>
                </a:solidFill>
              </a:rPr>
              <a:t> from </a:t>
            </a:r>
            <a:r>
              <a:rPr lang="en-US" dirty="0">
                <a:solidFill>
                  <a:schemeClr val="accent2"/>
                </a:solidFill>
              </a:rPr>
              <a:t>the Kubernetes API </a:t>
            </a:r>
            <a:r>
              <a:rPr lang="en-US" dirty="0">
                <a:solidFill>
                  <a:schemeClr val="bg1"/>
                </a:solidFill>
              </a:rPr>
              <a:t>and updates </a:t>
            </a:r>
            <a:r>
              <a:rPr lang="en-US" dirty="0">
                <a:solidFill>
                  <a:schemeClr val="accent2"/>
                </a:solidFill>
              </a:rPr>
              <a:t>its DNS records as needed</a:t>
            </a:r>
            <a:r>
              <a:rPr lang="en-US" dirty="0">
                <a:solidFill>
                  <a:schemeClr val="bg1"/>
                </a:solidFill>
              </a:rPr>
              <a:t>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accent4"/>
                </a:solidFill>
              </a:rPr>
              <a:t>These events </a:t>
            </a:r>
            <a:r>
              <a:rPr lang="en-US" dirty="0">
                <a:solidFill>
                  <a:schemeClr val="bg1"/>
                </a:solidFill>
              </a:rPr>
              <a:t>are triggered when you create, update or delete Kubernetes services and their associated pods.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 pod would have a record in this format : POD-</a:t>
            </a:r>
            <a:r>
              <a:rPr lang="en-US" dirty="0" err="1">
                <a:solidFill>
                  <a:schemeClr val="bg1"/>
                </a:solidFill>
              </a:rPr>
              <a:t>IP.namespace.pod.cluster.local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 service would have a record in this format : SERVIC-</a:t>
            </a:r>
            <a:r>
              <a:rPr lang="en-US" dirty="0" err="1">
                <a:solidFill>
                  <a:schemeClr val="bg1"/>
                </a:solidFill>
              </a:rPr>
              <a:t>IP.namespace.svc.cluster.local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56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1D40AA-1762-6A10-30F6-5BC1488AB330}"/>
              </a:ext>
            </a:extLst>
          </p:cNvPr>
          <p:cNvSpPr txBox="1"/>
          <p:nvPr/>
        </p:nvSpPr>
        <p:spPr>
          <a:xfrm>
            <a:off x="0" y="203874"/>
            <a:ext cx="12192000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[root@master1 ~]# </a:t>
            </a:r>
            <a:r>
              <a:rPr lang="en-US" b="1" dirty="0">
                <a:solidFill>
                  <a:schemeClr val="accent2"/>
                </a:solidFill>
              </a:rPr>
              <a:t>kubectl create namespace core 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namespace/core created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[root@master1 ~]# </a:t>
            </a:r>
            <a:r>
              <a:rPr lang="en-US" b="1" dirty="0">
                <a:solidFill>
                  <a:schemeClr val="accent2"/>
                </a:solidFill>
              </a:rPr>
              <a:t>kubectl create deployment front-end --image=nginx --replicas=3 -n core</a:t>
            </a:r>
          </a:p>
          <a:p>
            <a:r>
              <a:rPr lang="en-US" sz="1600" dirty="0" err="1">
                <a:solidFill>
                  <a:schemeClr val="accent1"/>
                </a:solidFill>
              </a:rPr>
              <a:t>deployment.apps</a:t>
            </a:r>
            <a:r>
              <a:rPr lang="en-US" sz="1600" dirty="0">
                <a:solidFill>
                  <a:schemeClr val="accent1"/>
                </a:solidFill>
              </a:rPr>
              <a:t>/front-end created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1600" b="1" dirty="0">
                <a:solidFill>
                  <a:schemeClr val="accent2"/>
                </a:solidFill>
              </a:rPr>
              <a:t>kubectl expose deployment front-end --name=front-end-svc --port=80 --target-port=80 --protocol=TCP --type=</a:t>
            </a:r>
            <a:r>
              <a:rPr lang="en-US" sz="1600" b="1" dirty="0" err="1">
                <a:solidFill>
                  <a:schemeClr val="accent2"/>
                </a:solidFill>
              </a:rPr>
              <a:t>NodePort</a:t>
            </a:r>
            <a:r>
              <a:rPr lang="en-US" sz="1600" b="1" dirty="0">
                <a:solidFill>
                  <a:schemeClr val="accent2"/>
                </a:solidFill>
              </a:rPr>
              <a:t> -n core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service/front-end-svc exposed</a:t>
            </a:r>
          </a:p>
          <a:p>
            <a:endParaRPr lang="en-US" sz="1600" dirty="0">
              <a:solidFill>
                <a:schemeClr val="accent1"/>
              </a:solidFill>
            </a:endParaRPr>
          </a:p>
          <a:p>
            <a:r>
              <a:rPr lang="en-US" sz="12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1600" b="1" dirty="0">
                <a:solidFill>
                  <a:schemeClr val="accent2"/>
                </a:solidFill>
              </a:rPr>
              <a:t>kubectl -n core get all -o wide</a:t>
            </a: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READY   STATUS    RESTARTS   AGE     IP               NODE</a:t>
            </a: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pod/front-end-c446cd7f4-hqxtn   1/1     Running   0          4h13m   172.16.133.166   workernode1.example.com </a:t>
            </a: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pod/front-end-c446cd7f4-lqwrt   1/1     Running   0          4h13m   172.16.14.71     workernode2.example.com</a:t>
            </a: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pod/front-end-c446cd7f4-qg522   1/1     Running   0          4h13m   172.16.14.70     workernode2.example.com</a:t>
            </a:r>
          </a:p>
          <a:p>
            <a:endParaRPr lang="en-US" sz="1400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TYPE       CLUSTER-IP       EXTERNAL-IP   PORT(S)        AGE     SELECTOR</a:t>
            </a: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service/front-end-svc   </a:t>
            </a:r>
            <a:r>
              <a:rPr lang="en-US" sz="14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NodePort</a:t>
            </a:r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10.100.177.112   &lt;none&gt;        80:30238/TCP   4h13m   app=front-end</a:t>
            </a:r>
          </a:p>
          <a:p>
            <a:endParaRPr lang="en-US" sz="1400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READY   UP-TO-DATE   AVAILABLE   AGE     CONTAINERS   IMAGES   SELECTOR</a:t>
            </a:r>
          </a:p>
          <a:p>
            <a:r>
              <a:rPr lang="en-US" sz="14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deployment.apps</a:t>
            </a:r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/front-end   3/3     3            3           4h13m   nginx        </a:t>
            </a:r>
            <a:r>
              <a:rPr lang="en-US" sz="14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nginx</a:t>
            </a:r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app=front-end</a:t>
            </a:r>
          </a:p>
          <a:p>
            <a:endParaRPr lang="en-US" sz="1400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  DESIRED   CURRENT   READY   AGE     CONTAINERS   IMAGES   SELECTOR</a:t>
            </a:r>
          </a:p>
          <a:p>
            <a:r>
              <a:rPr lang="en-US" sz="14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replicaset.apps</a:t>
            </a:r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/front-end-c446cd7f4   3         3         3       4h13m   nginx        </a:t>
            </a:r>
            <a:r>
              <a:rPr lang="en-US" sz="14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nginx</a:t>
            </a:r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app=front-</a:t>
            </a:r>
            <a:r>
              <a:rPr lang="en-US" sz="1400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end,pod</a:t>
            </a:r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-template-hash=c446cd7f4</a:t>
            </a:r>
          </a:p>
        </p:txBody>
      </p:sp>
    </p:spTree>
    <p:extLst>
      <p:ext uri="{BB962C8B-B14F-4D97-AF65-F5344CB8AC3E}">
        <p14:creationId xmlns:p14="http://schemas.microsoft.com/office/powerpoint/2010/main" val="684799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5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5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95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95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6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8500"/>
                            </p:stCondLst>
                            <p:childTnLst>
                              <p:par>
                                <p:cTn id="3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F3A137-E2C7-8874-8AE1-3FB383FC1599}"/>
              </a:ext>
            </a:extLst>
          </p:cNvPr>
          <p:cNvSpPr txBox="1"/>
          <p:nvPr/>
        </p:nvSpPr>
        <p:spPr>
          <a:xfrm>
            <a:off x="0" y="105302"/>
            <a:ext cx="1209821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000" dirty="0">
                <a:solidFill>
                  <a:schemeClr val="accent2"/>
                </a:solidFill>
              </a:rPr>
              <a:t>kubectl -n core get all -o wide</a:t>
            </a:r>
          </a:p>
          <a:p>
            <a:r>
              <a:rPr lang="en-US" sz="2000" dirty="0">
                <a:solidFill>
                  <a:schemeClr val="lt1"/>
                </a:solidFill>
              </a:rPr>
              <a:t>NAME                                              READY   STATUS    RESTARTS   AGE             IP                           NODE</a:t>
            </a:r>
          </a:p>
          <a:p>
            <a:r>
              <a:rPr lang="en-US" sz="2000" dirty="0">
                <a:solidFill>
                  <a:schemeClr val="lt1"/>
                </a:solidFill>
              </a:rPr>
              <a:t>pod/front-end-c446cd7f4-hqxtn   1/1     Running   0                   4h13m   172.16.133.166   workernode1.example.com </a:t>
            </a:r>
          </a:p>
          <a:p>
            <a:r>
              <a:rPr lang="en-US" sz="2000" dirty="0">
                <a:solidFill>
                  <a:schemeClr val="lt1"/>
                </a:solidFill>
              </a:rPr>
              <a:t>pod/front-end-c446cd7f4-lqwrt    1/1     Running   0                   4h13m   172.16.14.71       workernode2.example.com</a:t>
            </a:r>
          </a:p>
          <a:p>
            <a:r>
              <a:rPr lang="en-US" sz="2000" dirty="0">
                <a:solidFill>
                  <a:schemeClr val="lt1"/>
                </a:solidFill>
              </a:rPr>
              <a:t>pod/front-end-c446cd7f4-qg522   1/1     Running   0                  4h13m   172.16.14.70        workernode2.example.com</a:t>
            </a:r>
            <a:endParaRPr lang="en-US" sz="1400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60D06F-48DF-B300-00F9-C21E429491F2}"/>
              </a:ext>
            </a:extLst>
          </p:cNvPr>
          <p:cNvSpPr/>
          <p:nvPr/>
        </p:nvSpPr>
        <p:spPr>
          <a:xfrm>
            <a:off x="-46893" y="1871917"/>
            <a:ext cx="12192000" cy="873736"/>
          </a:xfrm>
          <a:prstGeom prst="rect">
            <a:avLst/>
          </a:prstGeom>
          <a:noFill/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000" dirty="0">
                <a:solidFill>
                  <a:schemeClr val="accent2"/>
                </a:solidFill>
              </a:rPr>
              <a:t>kubectl -n kube-system get po -o wide | grep </a:t>
            </a:r>
            <a:r>
              <a:rPr lang="en-US" sz="2000" dirty="0" err="1">
                <a:solidFill>
                  <a:schemeClr val="accent2"/>
                </a:solidFill>
              </a:rPr>
              <a:t>coredns</a:t>
            </a:r>
            <a:endParaRPr lang="en-US" sz="2000" dirty="0">
              <a:solidFill>
                <a:schemeClr val="accent2"/>
              </a:solidFill>
            </a:endParaRPr>
          </a:p>
          <a:p>
            <a:r>
              <a:rPr lang="en-US" sz="2000" dirty="0"/>
              <a:t>coredns-565d847f94-m4pjz            1/1     Running    17 (7h58m ago)   317d   172.16.68.38   master1.example.com       coredns-565d847f94-z2crd             1/1     Running    16 (7h58m ago)   317d   172.16.68.39   master1.example.com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F2A121-90D7-033A-88F8-A332E2E0FB3B}"/>
              </a:ext>
            </a:extLst>
          </p:cNvPr>
          <p:cNvSpPr/>
          <p:nvPr/>
        </p:nvSpPr>
        <p:spPr>
          <a:xfrm>
            <a:off x="57779" y="2875861"/>
            <a:ext cx="11773317" cy="10147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000" dirty="0">
                <a:solidFill>
                  <a:schemeClr val="accent2"/>
                </a:solidFill>
              </a:rPr>
              <a:t>kubectl get service -n kube-system </a:t>
            </a:r>
          </a:p>
          <a:p>
            <a:r>
              <a:rPr lang="en-US" sz="2000" dirty="0"/>
              <a:t>NAME        TYPE          CLUSTER-IP   EXTERNAL-IP   PORT(S)                                   AGE</a:t>
            </a:r>
          </a:p>
          <a:p>
            <a:r>
              <a:rPr lang="en-US" sz="2000" dirty="0"/>
              <a:t>kube-</a:t>
            </a:r>
            <a:r>
              <a:rPr lang="en-US" sz="2000" dirty="0" err="1"/>
              <a:t>dns</a:t>
            </a:r>
            <a:r>
              <a:rPr lang="en-US" sz="2000" dirty="0"/>
              <a:t>   </a:t>
            </a:r>
            <a:r>
              <a:rPr lang="en-US" sz="2000" dirty="0" err="1"/>
              <a:t>ClusterIP</a:t>
            </a:r>
            <a:r>
              <a:rPr lang="en-US" sz="2000" dirty="0"/>
              <a:t>   10.96.0.10    &lt;none&gt;            53/UDP,53/TCP,9153/TCP    316d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756568A-5C8D-B013-0227-6900A0330241}"/>
              </a:ext>
            </a:extLst>
          </p:cNvPr>
          <p:cNvSpPr/>
          <p:nvPr/>
        </p:nvSpPr>
        <p:spPr>
          <a:xfrm>
            <a:off x="2301073" y="3248069"/>
            <a:ext cx="1296237" cy="5928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05C880-A631-7ECB-15F6-F1AEDCCD5146}"/>
              </a:ext>
            </a:extLst>
          </p:cNvPr>
          <p:cNvSpPr/>
          <p:nvPr/>
        </p:nvSpPr>
        <p:spPr>
          <a:xfrm>
            <a:off x="57780" y="3890657"/>
            <a:ext cx="10734150" cy="21905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000" dirty="0">
                <a:solidFill>
                  <a:schemeClr val="accent2"/>
                </a:solidFill>
              </a:rPr>
              <a:t>dig @10.96.0.10 +short  front-end-c446cd7f4-hqxtn</a:t>
            </a: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</a:t>
            </a: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000" dirty="0">
                <a:solidFill>
                  <a:schemeClr val="accent2"/>
                </a:solidFill>
              </a:rPr>
              <a:t>dig @10.96.0.10  -x  +short 172.16.133.166</a:t>
            </a:r>
          </a:p>
          <a:p>
            <a:r>
              <a:rPr lang="en-US" sz="2000" dirty="0"/>
              <a:t>172-16-133-166.front-end-svc.core.svc.cluster.local.</a:t>
            </a:r>
          </a:p>
          <a:p>
            <a:r>
              <a:rPr lang="en-US" sz="1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sz="2000" dirty="0">
                <a:solidFill>
                  <a:schemeClr val="accent2"/>
                </a:solidFill>
              </a:rPr>
              <a:t>dig @10.96.0.10   +short 172-16-133-166.core.</a:t>
            </a:r>
            <a:r>
              <a:rPr lang="en-US" sz="2000" b="1" dirty="0">
                <a:solidFill>
                  <a:schemeClr val="accent1"/>
                </a:solidFill>
              </a:rPr>
              <a:t>pod</a:t>
            </a:r>
            <a:r>
              <a:rPr lang="en-US" sz="2000" dirty="0">
                <a:solidFill>
                  <a:schemeClr val="accent2"/>
                </a:solidFill>
              </a:rPr>
              <a:t>.cluster.local</a:t>
            </a:r>
          </a:p>
          <a:p>
            <a:r>
              <a:rPr lang="en-US" sz="2000" dirty="0"/>
              <a:t>172.16.133.166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2054DA-9ABA-E43D-B7D6-BBB8D176C739}"/>
              </a:ext>
            </a:extLst>
          </p:cNvPr>
          <p:cNvSpPr/>
          <p:nvPr/>
        </p:nvSpPr>
        <p:spPr>
          <a:xfrm>
            <a:off x="7266633" y="363528"/>
            <a:ext cx="1736690" cy="13719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936255-6070-1762-D0FC-F419AB3DD9FC}"/>
              </a:ext>
            </a:extLst>
          </p:cNvPr>
          <p:cNvSpPr/>
          <p:nvPr/>
        </p:nvSpPr>
        <p:spPr>
          <a:xfrm>
            <a:off x="7712948" y="2094312"/>
            <a:ext cx="1471245" cy="6989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FE65DF-5E19-6D5A-B4A8-D8E9D362875F}"/>
              </a:ext>
            </a:extLst>
          </p:cNvPr>
          <p:cNvSpPr/>
          <p:nvPr/>
        </p:nvSpPr>
        <p:spPr>
          <a:xfrm>
            <a:off x="4508360" y="4149969"/>
            <a:ext cx="2987710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F4ED17-B190-758D-74DC-F039BE7ED8A8}"/>
              </a:ext>
            </a:extLst>
          </p:cNvPr>
          <p:cNvSpPr/>
          <p:nvPr/>
        </p:nvSpPr>
        <p:spPr>
          <a:xfrm>
            <a:off x="0" y="738636"/>
            <a:ext cx="3426488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C5298D-7FAA-DAF6-2C92-90F4D06AC735}"/>
              </a:ext>
            </a:extLst>
          </p:cNvPr>
          <p:cNvSpPr/>
          <p:nvPr/>
        </p:nvSpPr>
        <p:spPr>
          <a:xfrm>
            <a:off x="4864239" y="4573673"/>
            <a:ext cx="1781908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07BF36-AFBB-2620-C352-8ABE418ED577}"/>
              </a:ext>
            </a:extLst>
          </p:cNvPr>
          <p:cNvSpPr/>
          <p:nvPr/>
        </p:nvSpPr>
        <p:spPr>
          <a:xfrm>
            <a:off x="7271657" y="705018"/>
            <a:ext cx="1781908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E58A775-FFEE-4F7B-D14B-4339C1FEAE22}"/>
              </a:ext>
            </a:extLst>
          </p:cNvPr>
          <p:cNvSpPr/>
          <p:nvPr/>
        </p:nvSpPr>
        <p:spPr>
          <a:xfrm>
            <a:off x="4640663" y="5164765"/>
            <a:ext cx="4010968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E18F16D-1556-17AD-EF8E-9EA73D3A8F33}"/>
              </a:ext>
            </a:extLst>
          </p:cNvPr>
          <p:cNvSpPr/>
          <p:nvPr/>
        </p:nvSpPr>
        <p:spPr>
          <a:xfrm>
            <a:off x="57779" y="5542248"/>
            <a:ext cx="1871505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466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56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5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50"/>
                            </p:stCondLst>
                            <p:childTnLst>
                              <p:par>
                                <p:cTn id="6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50"/>
                            </p:stCondLst>
                            <p:childTnLst>
                              <p:par>
                                <p:cTn id="6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5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100"/>
                            </p:stCondLst>
                            <p:childTnLst>
                              <p:par>
                                <p:cTn id="7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8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85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100"/>
                            </p:stCondLst>
                            <p:childTnLst>
                              <p:par>
                                <p:cTn id="8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100"/>
                            </p:stCondLst>
                            <p:childTnLst>
                              <p:par>
                                <p:cTn id="9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100"/>
                            </p:stCondLst>
                            <p:childTnLst>
                              <p:par>
                                <p:cTn id="96" presetID="21" presetClass="entr" presetSubtype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3" grpId="2" animBg="1"/>
      <p:bldP spid="14" grpId="0" animBg="1"/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82782A4-E511-0E16-D208-9E244C21D8DC}"/>
              </a:ext>
            </a:extLst>
          </p:cNvPr>
          <p:cNvSpPr txBox="1"/>
          <p:nvPr/>
        </p:nvSpPr>
        <p:spPr>
          <a:xfrm>
            <a:off x="80010" y="140107"/>
            <a:ext cx="120243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kubectl -n core get service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            TYPE       CLUSTER-IP       EXTERNAL-IP   PORT(S)        AGE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front-end-svc  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NodePort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10.100.177.112   &lt;none&gt;        80:30238/TCP   7h58m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 @10.96.0.10   +short -x 10.100.177.112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front-end-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svc.core.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svc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.cluster.local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 @10.96.0.10   +short front-end-</a:t>
            </a:r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svc.core.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svc</a:t>
            </a:r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.cluster.local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10.100.177.112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23D51D-9A15-44FC-5A48-18830F7E60E4}"/>
              </a:ext>
            </a:extLst>
          </p:cNvPr>
          <p:cNvSpPr/>
          <p:nvPr/>
        </p:nvSpPr>
        <p:spPr>
          <a:xfrm>
            <a:off x="3806819" y="673068"/>
            <a:ext cx="2033911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14CA48-A119-7CB9-1581-6E597401361E}"/>
              </a:ext>
            </a:extLst>
          </p:cNvPr>
          <p:cNvSpPr/>
          <p:nvPr/>
        </p:nvSpPr>
        <p:spPr>
          <a:xfrm>
            <a:off x="6439529" y="1193785"/>
            <a:ext cx="2033911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EE7D05-8A07-6EC4-2DB9-7EF054953A23}"/>
              </a:ext>
            </a:extLst>
          </p:cNvPr>
          <p:cNvSpPr/>
          <p:nvPr/>
        </p:nvSpPr>
        <p:spPr>
          <a:xfrm>
            <a:off x="87631" y="1571269"/>
            <a:ext cx="1866900" cy="268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8F31AC-68C9-740A-C834-82E81307A8B3}"/>
              </a:ext>
            </a:extLst>
          </p:cNvPr>
          <p:cNvSpPr/>
          <p:nvPr/>
        </p:nvSpPr>
        <p:spPr>
          <a:xfrm>
            <a:off x="87630" y="675576"/>
            <a:ext cx="2033911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117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4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75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50"/>
                            </p:stCondLst>
                            <p:childTnLst>
                              <p:par>
                                <p:cTn id="2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350"/>
                            </p:stCondLst>
                            <p:childTnLst>
                              <p:par>
                                <p:cTn id="3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1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15C5752-637A-38D6-B9F6-BD8418614224}"/>
              </a:ext>
            </a:extLst>
          </p:cNvPr>
          <p:cNvSpPr txBox="1"/>
          <p:nvPr/>
        </p:nvSpPr>
        <p:spPr>
          <a:xfrm>
            <a:off x="0" y="0"/>
            <a:ext cx="12272010" cy="6340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front-end-c446cd7f4-hqxtn   1/1     Running   0          27m   172.16.133.166   workernode1.example.com</a:t>
            </a:r>
          </a:p>
          <a:p>
            <a:r>
              <a:rPr lang="en-US" dirty="0">
                <a:solidFill>
                  <a:schemeClr val="bg1"/>
                </a:solidFill>
              </a:rPr>
              <a:t>front-end-c446cd7f4-lqwrt    1/1     Running   0          27m   172.16.14.71       workernode2.example.com </a:t>
            </a:r>
          </a:p>
          <a:p>
            <a:r>
              <a:rPr lang="en-US" dirty="0">
                <a:solidFill>
                  <a:schemeClr val="bg1"/>
                </a:solidFill>
              </a:rPr>
              <a:t>front-end-c446cd7f4-qg522   1/1     Running   0          27m   172.16.14.70       workernode2.example.com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[root@master1 ~]#</a:t>
            </a:r>
            <a:r>
              <a:rPr lang="en-US" b="1" dirty="0">
                <a:solidFill>
                  <a:schemeClr val="accent2"/>
                </a:solidFill>
              </a:rPr>
              <a:t>kubectl -n core exec  -it front-end-c446cd7f4-hqxtn -- /bin/bash</a:t>
            </a:r>
          </a:p>
          <a:p>
            <a:r>
              <a:rPr lang="en-US" dirty="0">
                <a:solidFill>
                  <a:schemeClr val="bg1"/>
                </a:solidFill>
              </a:rPr>
              <a:t>root@front-end-c446cd7f4-hqxtn:/# </a:t>
            </a:r>
            <a:r>
              <a:rPr lang="en-US" b="1" dirty="0">
                <a:solidFill>
                  <a:schemeClr val="accent2"/>
                </a:solidFill>
              </a:rPr>
              <a:t>apt-get update &amp;&amp; apt-get install -y </a:t>
            </a:r>
            <a:r>
              <a:rPr lang="en-US" b="1" dirty="0" err="1">
                <a:solidFill>
                  <a:schemeClr val="accent2"/>
                </a:solidFill>
              </a:rPr>
              <a:t>iputils</a:t>
            </a:r>
            <a:r>
              <a:rPr lang="en-US" b="1" dirty="0">
                <a:solidFill>
                  <a:schemeClr val="accent2"/>
                </a:solidFill>
              </a:rPr>
              <a:t>-ping </a:t>
            </a:r>
            <a:r>
              <a:rPr lang="en-US" b="1" dirty="0" err="1">
                <a:solidFill>
                  <a:schemeClr val="accent2"/>
                </a:solidFill>
              </a:rPr>
              <a:t>dnsutils</a:t>
            </a:r>
            <a:endParaRPr lang="en-US" b="1" dirty="0">
              <a:solidFill>
                <a:schemeClr val="accent2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root@front-end-c446cd7f4-hqxtn:/# </a:t>
            </a:r>
            <a:r>
              <a:rPr lang="en-US" b="1" dirty="0">
                <a:solidFill>
                  <a:schemeClr val="accent2"/>
                </a:solidFill>
              </a:rPr>
              <a:t>dig 172-16-133-166.core.pod.cluster.local +short</a:t>
            </a:r>
          </a:p>
          <a:p>
            <a:r>
              <a:rPr lang="en-US" sz="2000" dirty="0">
                <a:solidFill>
                  <a:schemeClr val="bg1"/>
                </a:solidFill>
              </a:rPr>
              <a:t>172.16.133.166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root@front-end-c446cd7f4-hqxtn:/# </a:t>
            </a:r>
            <a:r>
              <a:rPr lang="en-US" b="1" dirty="0">
                <a:solidFill>
                  <a:schemeClr val="accent2"/>
                </a:solidFill>
              </a:rPr>
              <a:t>dig 172-16-14-71.core.pod.cluster.local +short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172.16.14.71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root@front-end-c446cd7f4-hqxtn:/# </a:t>
            </a:r>
            <a:r>
              <a:rPr lang="en-US" b="1" dirty="0">
                <a:solidFill>
                  <a:schemeClr val="accent2"/>
                </a:solidFill>
              </a:rPr>
              <a:t>dig -x  172.16.14.71    +short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172-16-14-71.front-end-svc.core.svc.cluster.local.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root@front-end-c446cd7f4-hqxtn:/# </a:t>
            </a:r>
            <a:r>
              <a:rPr lang="en-US" b="1" dirty="0">
                <a:solidFill>
                  <a:schemeClr val="accent2"/>
                </a:solidFill>
              </a:rPr>
              <a:t>dig front-end-</a:t>
            </a:r>
            <a:r>
              <a:rPr lang="en-US" b="1" dirty="0" err="1">
                <a:solidFill>
                  <a:schemeClr val="accent2"/>
                </a:solidFill>
              </a:rPr>
              <a:t>svc.core.svc.cluster.local</a:t>
            </a:r>
            <a:r>
              <a:rPr lang="en-US" b="1" dirty="0">
                <a:solidFill>
                  <a:schemeClr val="accent2"/>
                </a:solidFill>
              </a:rPr>
              <a:t> +short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10.100.177.112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root@front-end-c446cd7f4-hqxtn:/# </a:t>
            </a:r>
            <a:r>
              <a:rPr lang="en-US" b="1" dirty="0">
                <a:solidFill>
                  <a:schemeClr val="accent2"/>
                </a:solidFill>
              </a:rPr>
              <a:t>dig -x 10.100.177.112 +short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front-end-</a:t>
            </a:r>
            <a:r>
              <a:rPr lang="en-US" sz="2000" b="1" dirty="0" err="1">
                <a:solidFill>
                  <a:schemeClr val="bg1"/>
                </a:solidFill>
              </a:rPr>
              <a:t>svc.core.svc.cluster.local</a:t>
            </a:r>
            <a:r>
              <a:rPr lang="en-US" sz="20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8AD0E7-63D2-EB1D-7A57-59ABB917F2DD}"/>
              </a:ext>
            </a:extLst>
          </p:cNvPr>
          <p:cNvSpPr/>
          <p:nvPr/>
        </p:nvSpPr>
        <p:spPr>
          <a:xfrm>
            <a:off x="4240530" y="1950216"/>
            <a:ext cx="1565910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45DAC9-C33E-D641-B019-6571D6226A6C}"/>
              </a:ext>
            </a:extLst>
          </p:cNvPr>
          <p:cNvSpPr/>
          <p:nvPr/>
        </p:nvSpPr>
        <p:spPr>
          <a:xfrm>
            <a:off x="5433060" y="0"/>
            <a:ext cx="1565910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BCC45C-0B95-5E75-BF67-E8EACD4FAA68}"/>
              </a:ext>
            </a:extLst>
          </p:cNvPr>
          <p:cNvSpPr/>
          <p:nvPr/>
        </p:nvSpPr>
        <p:spPr>
          <a:xfrm>
            <a:off x="4240530" y="2817022"/>
            <a:ext cx="1291590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0E7762-B88B-8A38-F419-73EC292BCDB7}"/>
              </a:ext>
            </a:extLst>
          </p:cNvPr>
          <p:cNvSpPr/>
          <p:nvPr/>
        </p:nvSpPr>
        <p:spPr>
          <a:xfrm>
            <a:off x="5450205" y="244661"/>
            <a:ext cx="1291590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F5F641-6A33-9EDC-5334-BD1A1C9DA600}"/>
              </a:ext>
            </a:extLst>
          </p:cNvPr>
          <p:cNvSpPr/>
          <p:nvPr/>
        </p:nvSpPr>
        <p:spPr>
          <a:xfrm>
            <a:off x="4450080" y="3711803"/>
            <a:ext cx="1428750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644854-45FB-266B-5919-00899BDADECE}"/>
              </a:ext>
            </a:extLst>
          </p:cNvPr>
          <p:cNvSpPr/>
          <p:nvPr/>
        </p:nvSpPr>
        <p:spPr>
          <a:xfrm>
            <a:off x="81915" y="4089286"/>
            <a:ext cx="5368290" cy="377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6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400"/>
                            </p:stCondLst>
                            <p:childTnLst>
                              <p:par>
                                <p:cTn id="1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4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30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50"/>
                            </p:stCondLst>
                            <p:childTnLst>
                              <p:par>
                                <p:cTn id="5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250"/>
                            </p:stCondLst>
                            <p:childTnLst>
                              <p:par>
                                <p:cTn id="5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250"/>
                            </p:stCondLst>
                            <p:childTnLst>
                              <p:par>
                                <p:cTn id="5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7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7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350"/>
                            </p:stCondLst>
                            <p:childTnLst>
                              <p:par>
                                <p:cTn id="7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35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35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9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015A7D1-B37F-8837-7EF0-034ED66D689A}"/>
              </a:ext>
            </a:extLst>
          </p:cNvPr>
          <p:cNvSpPr txBox="1"/>
          <p:nvPr/>
        </p:nvSpPr>
        <p:spPr>
          <a:xfrm>
            <a:off x="0" y="449431"/>
            <a:ext cx="1205484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kubectl run nginx --image=</a:t>
            </a:r>
            <a:r>
              <a:rPr lang="en-US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busybox</a:t>
            </a:r>
            <a:r>
              <a:rPr lang="en-US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-- /bin/</a:t>
            </a:r>
            <a:r>
              <a:rPr lang="en-US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r>
              <a:rPr lang="en-US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-c 'sleep 20000'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pod/nginx created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kubectl exec -it pod/nginx -- /bin/</a:t>
            </a:r>
            <a:r>
              <a:rPr lang="en-US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endParaRPr lang="en-US" b="1" dirty="0">
              <a:solidFill>
                <a:schemeClr val="accent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 #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 # </a:t>
            </a:r>
            <a:r>
              <a:rPr lang="en-US" b="1" dirty="0" err="1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nslookup</a:t>
            </a:r>
            <a:r>
              <a:rPr lang="en-US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172-16-14-71.</a:t>
            </a:r>
            <a:r>
              <a:rPr lang="en-US" b="1" dirty="0">
                <a:solidFill>
                  <a:schemeClr val="accent4"/>
                </a:solidFill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core</a:t>
            </a:r>
            <a:r>
              <a:rPr lang="en-US" b="1" dirty="0">
                <a:solidFill>
                  <a:schemeClr val="accent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.pod.cluster.local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Server:	10.96.0.10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Address:	10.96.0.10:53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Name:	172-16-14-71.core.pod.cluster.local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Address: 172.16.14.71</a:t>
            </a: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 # cat /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resolv.conf</a:t>
            </a: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search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default.svc.cluster.local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svc.cluster.local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cluster.local</a:t>
            </a:r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example.com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nameserver 10.96.0.10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options ndots:5</a:t>
            </a:r>
          </a:p>
          <a:p>
            <a:r>
              <a:rPr lang="en-US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 #</a:t>
            </a: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267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920421-3318-833B-3603-11A4568351E5}"/>
              </a:ext>
            </a:extLst>
          </p:cNvPr>
          <p:cNvSpPr txBox="1"/>
          <p:nvPr/>
        </p:nvSpPr>
        <p:spPr>
          <a:xfrm>
            <a:off x="321879" y="119704"/>
            <a:ext cx="1154824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	</a:t>
            </a:r>
          </a:p>
          <a:p>
            <a:r>
              <a:rPr lang="en-US" sz="2400" dirty="0">
                <a:solidFill>
                  <a:schemeClr val="bg1"/>
                </a:solidFill>
              </a:rPr>
              <a:t>[root@master1 ~]# kubectl exec -it nginx -- /bin/</a:t>
            </a:r>
            <a:r>
              <a:rPr lang="en-US" sz="2400" dirty="0" err="1">
                <a:solidFill>
                  <a:schemeClr val="bg1"/>
                </a:solidFill>
              </a:rPr>
              <a:t>sh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/ # cat   /</a:t>
            </a:r>
            <a:r>
              <a:rPr lang="en-US" sz="2400" dirty="0" err="1">
                <a:solidFill>
                  <a:schemeClr val="bg1"/>
                </a:solidFill>
              </a:rPr>
              <a:t>etc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resolv.conf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r>
              <a:rPr lang="en-US" sz="2400" dirty="0">
                <a:solidFill>
                  <a:schemeClr val="bg1"/>
                </a:solidFill>
              </a:rPr>
              <a:t>search  </a:t>
            </a:r>
            <a:r>
              <a:rPr lang="en-US" sz="2400" dirty="0" err="1">
                <a:solidFill>
                  <a:schemeClr val="accent1"/>
                </a:solidFill>
              </a:rPr>
              <a:t>default.svc.cluster.local</a:t>
            </a:r>
            <a:r>
              <a:rPr lang="en-US" sz="2400" dirty="0">
                <a:solidFill>
                  <a:schemeClr val="accent1"/>
                </a:solidFill>
              </a:rPr>
              <a:t>  </a:t>
            </a:r>
            <a:r>
              <a:rPr lang="en-US" sz="2400" dirty="0" err="1">
                <a:solidFill>
                  <a:schemeClr val="accent6"/>
                </a:solidFill>
              </a:rPr>
              <a:t>svc.cluster.local</a:t>
            </a:r>
            <a:r>
              <a:rPr lang="en-US" sz="2400" dirty="0">
                <a:solidFill>
                  <a:schemeClr val="bg1"/>
                </a:solidFill>
              </a:rPr>
              <a:t>   </a:t>
            </a:r>
            <a:r>
              <a:rPr lang="en-US" sz="2400" dirty="0" err="1">
                <a:solidFill>
                  <a:srgbClr val="FFFF00"/>
                </a:solidFill>
              </a:rPr>
              <a:t>cluster.local</a:t>
            </a:r>
            <a:r>
              <a:rPr lang="en-US" sz="2400" dirty="0">
                <a:solidFill>
                  <a:srgbClr val="FFFF00"/>
                </a:solidFill>
              </a:rPr>
              <a:t>   </a:t>
            </a:r>
            <a:r>
              <a:rPr lang="en-US" sz="2400" dirty="0">
                <a:solidFill>
                  <a:srgbClr val="00B0F0"/>
                </a:solidFill>
              </a:rPr>
              <a:t>example.com</a:t>
            </a:r>
          </a:p>
          <a:p>
            <a:r>
              <a:rPr lang="en-US" sz="2400" dirty="0">
                <a:solidFill>
                  <a:schemeClr val="bg1"/>
                </a:solidFill>
              </a:rPr>
              <a:t>nameserver </a:t>
            </a:r>
            <a:r>
              <a:rPr lang="en-US" sz="2400" b="1" dirty="0">
                <a:solidFill>
                  <a:schemeClr val="accent2"/>
                </a:solidFill>
              </a:rPr>
              <a:t>10.96.0.10</a:t>
            </a:r>
          </a:p>
          <a:p>
            <a:r>
              <a:rPr lang="en-US" sz="2400" dirty="0">
                <a:solidFill>
                  <a:schemeClr val="bg1"/>
                </a:solidFill>
                <a:highlight>
                  <a:srgbClr val="008000"/>
                </a:highlight>
              </a:rPr>
              <a:t>options </a:t>
            </a:r>
            <a:r>
              <a:rPr lang="en-US" sz="2400" dirty="0" err="1">
                <a:solidFill>
                  <a:schemeClr val="bg1"/>
                </a:solidFill>
                <a:highlight>
                  <a:srgbClr val="008000"/>
                </a:highlight>
              </a:rPr>
              <a:t>ndots</a:t>
            </a:r>
            <a:r>
              <a:rPr lang="en-US" sz="2400" dirty="0">
                <a:solidFill>
                  <a:schemeClr val="bg1"/>
                </a:solidFill>
                <a:highlight>
                  <a:srgbClr val="008000"/>
                </a:highlight>
              </a:rPr>
              <a:t>: 5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8E9EE3-F44F-C128-90D1-1AF9C8A2EC50}"/>
              </a:ext>
            </a:extLst>
          </p:cNvPr>
          <p:cNvSpPr/>
          <p:nvPr/>
        </p:nvSpPr>
        <p:spPr>
          <a:xfrm>
            <a:off x="6095999" y="1964538"/>
            <a:ext cx="5588421" cy="46521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/ # </a:t>
            </a:r>
            <a:r>
              <a:rPr lang="en-US" sz="2400" dirty="0" err="1">
                <a:solidFill>
                  <a:schemeClr val="accent2"/>
                </a:solidFill>
              </a:rPr>
              <a:t>nslookup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en-US" sz="2400" dirty="0" err="1">
                <a:solidFill>
                  <a:schemeClr val="accent2"/>
                </a:solidFill>
              </a:rPr>
              <a:t>kubernetes</a:t>
            </a:r>
            <a:endParaRPr lang="en-US" sz="2400" dirty="0">
              <a:solidFill>
                <a:schemeClr val="accent2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Server:		</a:t>
            </a:r>
            <a:r>
              <a:rPr lang="en-US" sz="2400" b="1" dirty="0">
                <a:solidFill>
                  <a:schemeClr val="accent2"/>
                </a:solidFill>
              </a:rPr>
              <a:t>10.96.0.10</a:t>
            </a:r>
            <a:endParaRPr lang="en-US" b="1" dirty="0">
              <a:solidFill>
                <a:schemeClr val="accent2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Address:	10.96.0.10:53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** server can't find </a:t>
            </a:r>
            <a:r>
              <a:rPr lang="en-US" sz="1600" dirty="0" err="1">
                <a:solidFill>
                  <a:schemeClr val="bg1"/>
                </a:solidFill>
              </a:rPr>
              <a:t>kubernetes.</a:t>
            </a:r>
            <a:r>
              <a:rPr lang="en-US" sz="2000" dirty="0" err="1">
                <a:solidFill>
                  <a:schemeClr val="accent6"/>
                </a:solidFill>
              </a:rPr>
              <a:t>svc.cluster.local</a:t>
            </a:r>
            <a:r>
              <a:rPr lang="en-US" sz="1600" dirty="0">
                <a:solidFill>
                  <a:schemeClr val="bg1"/>
                </a:solidFill>
              </a:rPr>
              <a:t>: NXDOMAIN</a:t>
            </a:r>
          </a:p>
          <a:p>
            <a:r>
              <a:rPr lang="en-US" sz="1600" dirty="0">
                <a:solidFill>
                  <a:schemeClr val="bg1"/>
                </a:solidFill>
              </a:rPr>
              <a:t>** server can't find </a:t>
            </a:r>
            <a:r>
              <a:rPr lang="en-US" sz="1600" dirty="0" err="1">
                <a:solidFill>
                  <a:schemeClr val="bg1"/>
                </a:solidFill>
              </a:rPr>
              <a:t>kubernetes</a:t>
            </a:r>
            <a:r>
              <a:rPr lang="en-US" sz="2000" dirty="0" err="1">
                <a:solidFill>
                  <a:srgbClr val="FFFF00"/>
                </a:solidFill>
              </a:rPr>
              <a:t>.cluster.local</a:t>
            </a:r>
            <a:r>
              <a:rPr lang="en-US" sz="1600" dirty="0">
                <a:solidFill>
                  <a:schemeClr val="bg1"/>
                </a:solidFill>
              </a:rPr>
              <a:t>: NXDOMAIN</a:t>
            </a:r>
          </a:p>
          <a:p>
            <a:r>
              <a:rPr lang="en-US" sz="1600" dirty="0">
                <a:solidFill>
                  <a:schemeClr val="bg1"/>
                </a:solidFill>
              </a:rPr>
              <a:t>** server can't find </a:t>
            </a:r>
            <a:r>
              <a:rPr lang="en-US" sz="1600" dirty="0" err="1">
                <a:solidFill>
                  <a:schemeClr val="bg1"/>
                </a:solidFill>
              </a:rPr>
              <a:t>kubernetes.cluster.local</a:t>
            </a:r>
            <a:r>
              <a:rPr lang="en-US" sz="1600" dirty="0">
                <a:solidFill>
                  <a:schemeClr val="bg1"/>
                </a:solidFill>
              </a:rPr>
              <a:t>: NXDOMAIN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Name:	</a:t>
            </a:r>
            <a:r>
              <a:rPr lang="en-US" sz="1600" dirty="0" err="1">
                <a:solidFill>
                  <a:schemeClr val="bg1"/>
                </a:solidFill>
              </a:rPr>
              <a:t>kubernetes.</a:t>
            </a:r>
            <a:r>
              <a:rPr lang="en-US" sz="2000" dirty="0" err="1">
                <a:solidFill>
                  <a:schemeClr val="accent1"/>
                </a:solidFill>
              </a:rPr>
              <a:t>default.svc.cluster.local</a:t>
            </a:r>
            <a:endParaRPr lang="en-US" sz="2000" dirty="0">
              <a:solidFill>
                <a:schemeClr val="accent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Address: 10.96.0.1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** server can't find </a:t>
            </a:r>
            <a:r>
              <a:rPr lang="en-US" sz="1600" dirty="0" err="1">
                <a:solidFill>
                  <a:schemeClr val="bg1"/>
                </a:solidFill>
              </a:rPr>
              <a:t>kubernetes.svc.cluster.local</a:t>
            </a:r>
            <a:r>
              <a:rPr lang="en-US" sz="1600" dirty="0">
                <a:solidFill>
                  <a:schemeClr val="bg1"/>
                </a:solidFill>
              </a:rPr>
              <a:t>: NXDOMAIN</a:t>
            </a:r>
          </a:p>
          <a:p>
            <a:r>
              <a:rPr lang="en-US" sz="1600" dirty="0">
                <a:solidFill>
                  <a:schemeClr val="bg1"/>
                </a:solidFill>
              </a:rPr>
              <a:t>** server can't find kubernetes</a:t>
            </a:r>
            <a:r>
              <a:rPr lang="en-US" sz="2000" dirty="0">
                <a:solidFill>
                  <a:srgbClr val="00B0F0"/>
                </a:solidFill>
              </a:rPr>
              <a:t>.example.com</a:t>
            </a:r>
            <a:r>
              <a:rPr lang="en-US" sz="1600" dirty="0">
                <a:solidFill>
                  <a:schemeClr val="bg1"/>
                </a:solidFill>
              </a:rPr>
              <a:t>: NXDOMAIN</a:t>
            </a:r>
          </a:p>
          <a:p>
            <a:r>
              <a:rPr lang="en-US" sz="1600" dirty="0">
                <a:solidFill>
                  <a:schemeClr val="bg1"/>
                </a:solidFill>
              </a:rPr>
              <a:t>** server can't find kubernetes.example.com: NXDOMAIN</a:t>
            </a:r>
          </a:p>
          <a:p>
            <a:r>
              <a:rPr lang="en-US" sz="1600" dirty="0">
                <a:solidFill>
                  <a:schemeClr val="bg1"/>
                </a:solidFill>
              </a:rPr>
              <a:t>/ #</a:t>
            </a:r>
            <a:endParaRPr lang="en-US" sz="1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FC1292-AE3F-A30A-8C7B-DAE935AEECD2}"/>
              </a:ext>
            </a:extLst>
          </p:cNvPr>
          <p:cNvSpPr/>
          <p:nvPr/>
        </p:nvSpPr>
        <p:spPr>
          <a:xfrm>
            <a:off x="1310790" y="1101734"/>
            <a:ext cx="2197520" cy="5091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8ECEE6-2E53-D20C-79B5-B66354A1713F}"/>
              </a:ext>
            </a:extLst>
          </p:cNvPr>
          <p:cNvSpPr/>
          <p:nvPr/>
        </p:nvSpPr>
        <p:spPr>
          <a:xfrm>
            <a:off x="321879" y="1515830"/>
            <a:ext cx="988911" cy="37603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A62014-312A-95EC-857A-CFA122FA0F6F}"/>
              </a:ext>
            </a:extLst>
          </p:cNvPr>
          <p:cNvSpPr/>
          <p:nvPr/>
        </p:nvSpPr>
        <p:spPr>
          <a:xfrm>
            <a:off x="321879" y="1882239"/>
            <a:ext cx="1617280" cy="4323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027CD5-3D8B-83D1-15B7-15AAE474CBC2}"/>
              </a:ext>
            </a:extLst>
          </p:cNvPr>
          <p:cNvSpPr/>
          <p:nvPr/>
        </p:nvSpPr>
        <p:spPr>
          <a:xfrm>
            <a:off x="321879" y="2248647"/>
            <a:ext cx="1853762" cy="4323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809A85-2324-0C39-BE9E-3157DFFF69DF}"/>
              </a:ext>
            </a:extLst>
          </p:cNvPr>
          <p:cNvSpPr/>
          <p:nvPr/>
        </p:nvSpPr>
        <p:spPr>
          <a:xfrm>
            <a:off x="111968" y="2958638"/>
            <a:ext cx="5131836" cy="26405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/ # </a:t>
            </a:r>
            <a:r>
              <a:rPr lang="en-US" sz="2400" dirty="0" err="1">
                <a:solidFill>
                  <a:schemeClr val="accent2"/>
                </a:solidFill>
              </a:rPr>
              <a:t>nslookup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en-US" sz="2400" dirty="0" err="1">
                <a:solidFill>
                  <a:schemeClr val="accent2"/>
                </a:solidFill>
              </a:rPr>
              <a:t>kubernetes</a:t>
            </a:r>
            <a:r>
              <a:rPr lang="en-US" sz="5400" dirty="0">
                <a:solidFill>
                  <a:srgbClr val="FF0000"/>
                </a:solidFill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  <a:p>
            <a:r>
              <a:rPr lang="en-US" dirty="0"/>
              <a:t>;; connection timed out; no servers could be reached</a:t>
            </a:r>
          </a:p>
          <a:p>
            <a:r>
              <a:rPr lang="en-US" dirty="0"/>
              <a:t>/ #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1D20746-AED0-73CE-4432-6524751AB391}"/>
              </a:ext>
            </a:extLst>
          </p:cNvPr>
          <p:cNvSpPr/>
          <p:nvPr/>
        </p:nvSpPr>
        <p:spPr>
          <a:xfrm>
            <a:off x="8730772" y="3443593"/>
            <a:ext cx="2953647" cy="4323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B28AEB-7CC8-0DB7-A721-70DDEBCCA3A2}"/>
              </a:ext>
            </a:extLst>
          </p:cNvPr>
          <p:cNvSpPr/>
          <p:nvPr/>
        </p:nvSpPr>
        <p:spPr>
          <a:xfrm>
            <a:off x="8730772" y="5288427"/>
            <a:ext cx="2457181" cy="43238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31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4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5545-7467-4B78-A6BE-6AAB74DAF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3918" y="0"/>
            <a:ext cx="6494929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2"/>
                </a:solidFill>
              </a:rPr>
              <a:t>DNS in Kubernetes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54B53-9469-4572-BB05-1B094482C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9286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1. Why we use DNS in Kubernetes?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2. Basic information of DNS Kubernetes?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3. Advance level of DNS Kubernetes?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4. How to login into DNS pods?</a:t>
            </a:r>
          </a:p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5. LAB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5147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04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182029" y="3160928"/>
              <a:ext cx="10022312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How to login into DNS pods?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590582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0991E5-C26D-6C70-455B-2DCA871A34FE}"/>
              </a:ext>
            </a:extLst>
          </p:cNvPr>
          <p:cNvSpPr txBox="1"/>
          <p:nvPr/>
        </p:nvSpPr>
        <p:spPr>
          <a:xfrm>
            <a:off x="0" y="171807"/>
            <a:ext cx="12192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[root@master1 ~]# </a:t>
            </a:r>
            <a:r>
              <a:rPr lang="en-US" b="1" dirty="0">
                <a:solidFill>
                  <a:schemeClr val="accent2"/>
                </a:solidFill>
              </a:rPr>
              <a:t>kubectl -n kube-system get pods -o wide| grep core</a:t>
            </a:r>
          </a:p>
          <a:p>
            <a:r>
              <a:rPr lang="en-US" dirty="0">
                <a:solidFill>
                  <a:schemeClr val="bg1"/>
                </a:solidFill>
              </a:rPr>
              <a:t>coredns-565d847f94-m4pjz                     1/1     Running   17 (13h ago)   318d  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</a:rPr>
              <a:t>172.16.68.38</a:t>
            </a:r>
            <a:r>
              <a:rPr lang="en-US" b="1" dirty="0">
                <a:solidFill>
                  <a:schemeClr val="accent2"/>
                </a:solidFill>
              </a:rPr>
              <a:t>   </a:t>
            </a:r>
            <a:r>
              <a:rPr lang="en-US" dirty="0">
                <a:solidFill>
                  <a:schemeClr val="bg1"/>
                </a:solidFill>
              </a:rPr>
              <a:t>master1.example.com  </a:t>
            </a:r>
          </a:p>
          <a:p>
            <a:r>
              <a:rPr lang="en-US" dirty="0">
                <a:solidFill>
                  <a:schemeClr val="bg1"/>
                </a:solidFill>
              </a:rPr>
              <a:t>coredns-565d847f94-z2crd                      1/1     Running   16 (13h ago)   318d   172.16.68.39   master1.example.com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accent2"/>
                </a:solidFill>
              </a:rPr>
              <a:t>kubectl get pods/coredns-565d847f94-m4pjz -n kube-system -o=</a:t>
            </a:r>
            <a:r>
              <a:rPr lang="en-US" b="1" dirty="0" err="1">
                <a:solidFill>
                  <a:schemeClr val="accent2"/>
                </a:solidFill>
              </a:rPr>
              <a:t>jsonpath</a:t>
            </a:r>
            <a:r>
              <a:rPr lang="en-US" b="1" dirty="0">
                <a:solidFill>
                  <a:schemeClr val="accent2"/>
                </a:solidFill>
              </a:rPr>
              <a:t>="{range .items[*]}{.</a:t>
            </a:r>
            <a:r>
              <a:rPr lang="en-US" b="1" dirty="0" err="1">
                <a:solidFill>
                  <a:schemeClr val="accent2"/>
                </a:solidFill>
              </a:rPr>
              <a:t>spec.containers</a:t>
            </a:r>
            <a:r>
              <a:rPr lang="en-US" b="1" dirty="0">
                <a:solidFill>
                  <a:schemeClr val="accent2"/>
                </a:solidFill>
              </a:rPr>
              <a:t>[].name}" ; echo</a:t>
            </a:r>
          </a:p>
          <a:p>
            <a:r>
              <a:rPr lang="en-US" dirty="0" err="1">
                <a:solidFill>
                  <a:schemeClr val="bg1"/>
                </a:solidFill>
              </a:rPr>
              <a:t>Coredns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[root@master1 ~]# </a:t>
            </a:r>
            <a:r>
              <a:rPr lang="en-US" b="1" dirty="0">
                <a:solidFill>
                  <a:schemeClr val="accent2"/>
                </a:solidFill>
              </a:rPr>
              <a:t>kubectl -n kube-system </a:t>
            </a:r>
            <a:r>
              <a:rPr lang="en-US" b="1" dirty="0">
                <a:solidFill>
                  <a:schemeClr val="accent2"/>
                </a:solidFill>
                <a:highlight>
                  <a:srgbClr val="FFFF00"/>
                </a:highlight>
              </a:rPr>
              <a:t>debug</a:t>
            </a:r>
            <a:r>
              <a:rPr lang="en-US" b="1" dirty="0">
                <a:solidFill>
                  <a:schemeClr val="accent2"/>
                </a:solidFill>
              </a:rPr>
              <a:t> -it coredns-565d847f94-m4pjz --image=busybox:1.28 </a:t>
            </a:r>
            <a:r>
              <a:rPr lang="en-US" b="1" dirty="0">
                <a:solidFill>
                  <a:schemeClr val="accent2"/>
                </a:solidFill>
                <a:highlight>
                  <a:srgbClr val="FFFF00"/>
                </a:highlight>
              </a:rPr>
              <a:t>--target=</a:t>
            </a:r>
            <a:r>
              <a:rPr lang="en-US" b="1" dirty="0" err="1">
                <a:solidFill>
                  <a:schemeClr val="accent2"/>
                </a:solidFill>
                <a:highlight>
                  <a:srgbClr val="FFFF00"/>
                </a:highlight>
              </a:rPr>
              <a:t>coredns</a:t>
            </a:r>
            <a:endParaRPr lang="en-US" b="1" dirty="0">
              <a:solidFill>
                <a:schemeClr val="accent2"/>
              </a:solidFill>
              <a:highlight>
                <a:srgbClr val="FFFF00"/>
              </a:highlight>
            </a:endParaRPr>
          </a:p>
          <a:p>
            <a:r>
              <a:rPr lang="en-US" dirty="0">
                <a:solidFill>
                  <a:schemeClr val="bg1"/>
                </a:solidFill>
              </a:rPr>
              <a:t>Targeting container "</a:t>
            </a:r>
            <a:r>
              <a:rPr lang="en-US" dirty="0" err="1">
                <a:solidFill>
                  <a:schemeClr val="bg1"/>
                </a:solidFill>
              </a:rPr>
              <a:t>coredns</a:t>
            </a:r>
            <a:r>
              <a:rPr lang="en-US" dirty="0">
                <a:solidFill>
                  <a:schemeClr val="bg1"/>
                </a:solidFill>
              </a:rPr>
              <a:t>". If you don't see processes from this container it may be because the container runtime doesn't support this feature.</a:t>
            </a:r>
          </a:p>
          <a:p>
            <a:r>
              <a:rPr lang="en-US" dirty="0">
                <a:solidFill>
                  <a:schemeClr val="bg1"/>
                </a:solidFill>
              </a:rPr>
              <a:t>Defaulting debug container name to debugger-2mfw2.</a:t>
            </a:r>
          </a:p>
          <a:p>
            <a:r>
              <a:rPr lang="en-US" dirty="0">
                <a:solidFill>
                  <a:schemeClr val="bg1"/>
                </a:solidFill>
              </a:rPr>
              <a:t>If you don't see a command prompt, try pressing enter.</a:t>
            </a:r>
          </a:p>
          <a:p>
            <a:r>
              <a:rPr lang="en-US" dirty="0">
                <a:solidFill>
                  <a:schemeClr val="bg1"/>
                </a:solidFill>
              </a:rPr>
              <a:t>/ # </a:t>
            </a:r>
            <a:r>
              <a:rPr lang="en-US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 show eth0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3: eth0@tunl0: &lt;BROADCAST,MULTICAST,UP,LOWER_UP,M-DOWN&gt;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mtu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1480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qdisc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noqueue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link/ether 12:55:8f:d1:a8:cc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brd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ff:ff:ff:ff:ff:ff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inet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172.16.68.38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/32 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scope global eth0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valid_lft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forever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preferred_lft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forever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inet6 fe80::1055:8fff:fed1:a8cc/64 scope link 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valid_lft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forever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preferred_lft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forever</a:t>
            </a:r>
          </a:p>
          <a:p>
            <a:r>
              <a:rPr lang="en-US" dirty="0">
                <a:solidFill>
                  <a:schemeClr val="bg1"/>
                </a:solidFill>
              </a:rPr>
              <a:t>/ # </a:t>
            </a:r>
          </a:p>
        </p:txBody>
      </p:sp>
    </p:spTree>
    <p:extLst>
      <p:ext uri="{BB962C8B-B14F-4D97-AF65-F5344CB8AC3E}">
        <p14:creationId xmlns:p14="http://schemas.microsoft.com/office/powerpoint/2010/main" val="217759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35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650"/>
                            </p:stCondLst>
                            <p:childTnLst>
                              <p:par>
                                <p:cTn id="36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100"/>
                            </p:stCondLst>
                            <p:childTnLst>
                              <p:par>
                                <p:cTn id="5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05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160928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LAB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3990070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6C114E7-E0FD-84AB-1A82-7ED10FE2B914}"/>
              </a:ext>
            </a:extLst>
          </p:cNvPr>
          <p:cNvSpPr/>
          <p:nvPr/>
        </p:nvSpPr>
        <p:spPr>
          <a:xfrm>
            <a:off x="2358189" y="199148"/>
            <a:ext cx="9641305" cy="5320031"/>
          </a:xfrm>
          <a:custGeom>
            <a:avLst/>
            <a:gdLst>
              <a:gd name="connsiteX0" fmla="*/ 0 w 9641305"/>
              <a:gd name="connsiteY0" fmla="*/ 0 h 5320031"/>
              <a:gd name="connsiteX1" fmla="*/ 663549 w 9641305"/>
              <a:gd name="connsiteY1" fmla="*/ 0 h 5320031"/>
              <a:gd name="connsiteX2" fmla="*/ 1423510 w 9641305"/>
              <a:gd name="connsiteY2" fmla="*/ 0 h 5320031"/>
              <a:gd name="connsiteX3" fmla="*/ 1894233 w 9641305"/>
              <a:gd name="connsiteY3" fmla="*/ 0 h 5320031"/>
              <a:gd name="connsiteX4" fmla="*/ 2654195 w 9641305"/>
              <a:gd name="connsiteY4" fmla="*/ 0 h 5320031"/>
              <a:gd name="connsiteX5" fmla="*/ 3028504 w 9641305"/>
              <a:gd name="connsiteY5" fmla="*/ 0 h 5320031"/>
              <a:gd name="connsiteX6" fmla="*/ 3692053 w 9641305"/>
              <a:gd name="connsiteY6" fmla="*/ 0 h 5320031"/>
              <a:gd name="connsiteX7" fmla="*/ 4355601 w 9641305"/>
              <a:gd name="connsiteY7" fmla="*/ 0 h 5320031"/>
              <a:gd name="connsiteX8" fmla="*/ 4633498 w 9641305"/>
              <a:gd name="connsiteY8" fmla="*/ 0 h 5320031"/>
              <a:gd name="connsiteX9" fmla="*/ 5297046 w 9641305"/>
              <a:gd name="connsiteY9" fmla="*/ 0 h 5320031"/>
              <a:gd name="connsiteX10" fmla="*/ 5574943 w 9641305"/>
              <a:gd name="connsiteY10" fmla="*/ 0 h 5320031"/>
              <a:gd name="connsiteX11" fmla="*/ 6334905 w 9641305"/>
              <a:gd name="connsiteY11" fmla="*/ 0 h 5320031"/>
              <a:gd name="connsiteX12" fmla="*/ 6998453 w 9641305"/>
              <a:gd name="connsiteY12" fmla="*/ 0 h 5320031"/>
              <a:gd name="connsiteX13" fmla="*/ 7469176 w 9641305"/>
              <a:gd name="connsiteY13" fmla="*/ 0 h 5320031"/>
              <a:gd name="connsiteX14" fmla="*/ 8229137 w 9641305"/>
              <a:gd name="connsiteY14" fmla="*/ 0 h 5320031"/>
              <a:gd name="connsiteX15" fmla="*/ 8507034 w 9641305"/>
              <a:gd name="connsiteY15" fmla="*/ 0 h 5320031"/>
              <a:gd name="connsiteX16" fmla="*/ 8881343 w 9641305"/>
              <a:gd name="connsiteY16" fmla="*/ 0 h 5320031"/>
              <a:gd name="connsiteX17" fmla="*/ 9641305 w 9641305"/>
              <a:gd name="connsiteY17" fmla="*/ 0 h 5320031"/>
              <a:gd name="connsiteX18" fmla="*/ 9641305 w 9641305"/>
              <a:gd name="connsiteY18" fmla="*/ 537914 h 5320031"/>
              <a:gd name="connsiteX19" fmla="*/ 9641305 w 9641305"/>
              <a:gd name="connsiteY19" fmla="*/ 1129029 h 5320031"/>
              <a:gd name="connsiteX20" fmla="*/ 9641305 w 9641305"/>
              <a:gd name="connsiteY20" fmla="*/ 1720143 h 5320031"/>
              <a:gd name="connsiteX21" fmla="*/ 9641305 w 9641305"/>
              <a:gd name="connsiteY21" fmla="*/ 2364458 h 5320031"/>
              <a:gd name="connsiteX22" fmla="*/ 9641305 w 9641305"/>
              <a:gd name="connsiteY22" fmla="*/ 2902372 h 5320031"/>
              <a:gd name="connsiteX23" fmla="*/ 9641305 w 9641305"/>
              <a:gd name="connsiteY23" fmla="*/ 3493487 h 5320031"/>
              <a:gd name="connsiteX24" fmla="*/ 9641305 w 9641305"/>
              <a:gd name="connsiteY24" fmla="*/ 4137802 h 5320031"/>
              <a:gd name="connsiteX25" fmla="*/ 9641305 w 9641305"/>
              <a:gd name="connsiteY25" fmla="*/ 4782117 h 5320031"/>
              <a:gd name="connsiteX26" fmla="*/ 9641305 w 9641305"/>
              <a:gd name="connsiteY26" fmla="*/ 5320031 h 5320031"/>
              <a:gd name="connsiteX27" fmla="*/ 8881343 w 9641305"/>
              <a:gd name="connsiteY27" fmla="*/ 5320031 h 5320031"/>
              <a:gd name="connsiteX28" fmla="*/ 8217795 w 9641305"/>
              <a:gd name="connsiteY28" fmla="*/ 5320031 h 5320031"/>
              <a:gd name="connsiteX29" fmla="*/ 7650659 w 9641305"/>
              <a:gd name="connsiteY29" fmla="*/ 5320031 h 5320031"/>
              <a:gd name="connsiteX30" fmla="*/ 6987110 w 9641305"/>
              <a:gd name="connsiteY30" fmla="*/ 5320031 h 5320031"/>
              <a:gd name="connsiteX31" fmla="*/ 6227149 w 9641305"/>
              <a:gd name="connsiteY31" fmla="*/ 5320031 h 5320031"/>
              <a:gd name="connsiteX32" fmla="*/ 5660013 w 9641305"/>
              <a:gd name="connsiteY32" fmla="*/ 5320031 h 5320031"/>
              <a:gd name="connsiteX33" fmla="*/ 4900051 w 9641305"/>
              <a:gd name="connsiteY33" fmla="*/ 5320031 h 5320031"/>
              <a:gd name="connsiteX34" fmla="*/ 4332916 w 9641305"/>
              <a:gd name="connsiteY34" fmla="*/ 5320031 h 5320031"/>
              <a:gd name="connsiteX35" fmla="*/ 3669367 w 9641305"/>
              <a:gd name="connsiteY35" fmla="*/ 5320031 h 5320031"/>
              <a:gd name="connsiteX36" fmla="*/ 3005819 w 9641305"/>
              <a:gd name="connsiteY36" fmla="*/ 5320031 h 5320031"/>
              <a:gd name="connsiteX37" fmla="*/ 2727922 w 9641305"/>
              <a:gd name="connsiteY37" fmla="*/ 5320031 h 5320031"/>
              <a:gd name="connsiteX38" fmla="*/ 1967960 w 9641305"/>
              <a:gd name="connsiteY38" fmla="*/ 5320031 h 5320031"/>
              <a:gd name="connsiteX39" fmla="*/ 1400825 w 9641305"/>
              <a:gd name="connsiteY39" fmla="*/ 5320031 h 5320031"/>
              <a:gd name="connsiteX40" fmla="*/ 1026515 w 9641305"/>
              <a:gd name="connsiteY40" fmla="*/ 5320031 h 5320031"/>
              <a:gd name="connsiteX41" fmla="*/ 748619 w 9641305"/>
              <a:gd name="connsiteY41" fmla="*/ 5320031 h 5320031"/>
              <a:gd name="connsiteX42" fmla="*/ 0 w 9641305"/>
              <a:gd name="connsiteY42" fmla="*/ 5320031 h 5320031"/>
              <a:gd name="connsiteX43" fmla="*/ 0 w 9641305"/>
              <a:gd name="connsiteY43" fmla="*/ 4835317 h 5320031"/>
              <a:gd name="connsiteX44" fmla="*/ 0 w 9641305"/>
              <a:gd name="connsiteY44" fmla="*/ 4244203 h 5320031"/>
              <a:gd name="connsiteX45" fmla="*/ 0 w 9641305"/>
              <a:gd name="connsiteY45" fmla="*/ 3812689 h 5320031"/>
              <a:gd name="connsiteX46" fmla="*/ 0 w 9641305"/>
              <a:gd name="connsiteY46" fmla="*/ 3221574 h 5320031"/>
              <a:gd name="connsiteX47" fmla="*/ 0 w 9641305"/>
              <a:gd name="connsiteY47" fmla="*/ 2683660 h 5320031"/>
              <a:gd name="connsiteX48" fmla="*/ 0 w 9641305"/>
              <a:gd name="connsiteY48" fmla="*/ 2145746 h 5320031"/>
              <a:gd name="connsiteX49" fmla="*/ 0 w 9641305"/>
              <a:gd name="connsiteY49" fmla="*/ 1501431 h 5320031"/>
              <a:gd name="connsiteX50" fmla="*/ 0 w 9641305"/>
              <a:gd name="connsiteY50" fmla="*/ 803916 h 5320031"/>
              <a:gd name="connsiteX51" fmla="*/ 0 w 9641305"/>
              <a:gd name="connsiteY51" fmla="*/ 0 h 5320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641305" h="5320031" extrusionOk="0">
                <a:moveTo>
                  <a:pt x="0" y="0"/>
                </a:moveTo>
                <a:cubicBezTo>
                  <a:pt x="300377" y="-4132"/>
                  <a:pt x="452746" y="61571"/>
                  <a:pt x="663549" y="0"/>
                </a:cubicBezTo>
                <a:cubicBezTo>
                  <a:pt x="874352" y="-61571"/>
                  <a:pt x="1169402" y="41785"/>
                  <a:pt x="1423510" y="0"/>
                </a:cubicBezTo>
                <a:cubicBezTo>
                  <a:pt x="1677618" y="-41785"/>
                  <a:pt x="1701853" y="37134"/>
                  <a:pt x="1894233" y="0"/>
                </a:cubicBezTo>
                <a:cubicBezTo>
                  <a:pt x="2086613" y="-37134"/>
                  <a:pt x="2373680" y="88040"/>
                  <a:pt x="2654195" y="0"/>
                </a:cubicBezTo>
                <a:cubicBezTo>
                  <a:pt x="2934710" y="-88040"/>
                  <a:pt x="2890732" y="18735"/>
                  <a:pt x="3028504" y="0"/>
                </a:cubicBezTo>
                <a:cubicBezTo>
                  <a:pt x="3166276" y="-18735"/>
                  <a:pt x="3471200" y="57523"/>
                  <a:pt x="3692053" y="0"/>
                </a:cubicBezTo>
                <a:cubicBezTo>
                  <a:pt x="3912906" y="-57523"/>
                  <a:pt x="4114854" y="77555"/>
                  <a:pt x="4355601" y="0"/>
                </a:cubicBezTo>
                <a:cubicBezTo>
                  <a:pt x="4596348" y="-77555"/>
                  <a:pt x="4550218" y="25478"/>
                  <a:pt x="4633498" y="0"/>
                </a:cubicBezTo>
                <a:cubicBezTo>
                  <a:pt x="4716778" y="-25478"/>
                  <a:pt x="4970898" y="27023"/>
                  <a:pt x="5297046" y="0"/>
                </a:cubicBezTo>
                <a:cubicBezTo>
                  <a:pt x="5623194" y="-27023"/>
                  <a:pt x="5499166" y="2872"/>
                  <a:pt x="5574943" y="0"/>
                </a:cubicBezTo>
                <a:cubicBezTo>
                  <a:pt x="5650720" y="-2872"/>
                  <a:pt x="6149868" y="36917"/>
                  <a:pt x="6334905" y="0"/>
                </a:cubicBezTo>
                <a:cubicBezTo>
                  <a:pt x="6519942" y="-36917"/>
                  <a:pt x="6836369" y="31460"/>
                  <a:pt x="6998453" y="0"/>
                </a:cubicBezTo>
                <a:cubicBezTo>
                  <a:pt x="7160537" y="-31460"/>
                  <a:pt x="7317754" y="35401"/>
                  <a:pt x="7469176" y="0"/>
                </a:cubicBezTo>
                <a:cubicBezTo>
                  <a:pt x="7620598" y="-35401"/>
                  <a:pt x="8047560" y="61977"/>
                  <a:pt x="8229137" y="0"/>
                </a:cubicBezTo>
                <a:cubicBezTo>
                  <a:pt x="8410714" y="-61977"/>
                  <a:pt x="8439476" y="31211"/>
                  <a:pt x="8507034" y="0"/>
                </a:cubicBezTo>
                <a:cubicBezTo>
                  <a:pt x="8574592" y="-31211"/>
                  <a:pt x="8743002" y="16239"/>
                  <a:pt x="8881343" y="0"/>
                </a:cubicBezTo>
                <a:cubicBezTo>
                  <a:pt x="9019684" y="-16239"/>
                  <a:pt x="9444566" y="34907"/>
                  <a:pt x="9641305" y="0"/>
                </a:cubicBezTo>
                <a:cubicBezTo>
                  <a:pt x="9695054" y="216668"/>
                  <a:pt x="9634760" y="361905"/>
                  <a:pt x="9641305" y="537914"/>
                </a:cubicBezTo>
                <a:cubicBezTo>
                  <a:pt x="9647850" y="713923"/>
                  <a:pt x="9598000" y="855720"/>
                  <a:pt x="9641305" y="1129029"/>
                </a:cubicBezTo>
                <a:cubicBezTo>
                  <a:pt x="9684610" y="1402338"/>
                  <a:pt x="9641064" y="1457924"/>
                  <a:pt x="9641305" y="1720143"/>
                </a:cubicBezTo>
                <a:cubicBezTo>
                  <a:pt x="9641546" y="1982362"/>
                  <a:pt x="9596886" y="2205610"/>
                  <a:pt x="9641305" y="2364458"/>
                </a:cubicBezTo>
                <a:cubicBezTo>
                  <a:pt x="9685724" y="2523306"/>
                  <a:pt x="9637448" y="2657006"/>
                  <a:pt x="9641305" y="2902372"/>
                </a:cubicBezTo>
                <a:cubicBezTo>
                  <a:pt x="9645162" y="3147738"/>
                  <a:pt x="9639815" y="3339482"/>
                  <a:pt x="9641305" y="3493487"/>
                </a:cubicBezTo>
                <a:cubicBezTo>
                  <a:pt x="9642795" y="3647492"/>
                  <a:pt x="9614402" y="3861824"/>
                  <a:pt x="9641305" y="4137802"/>
                </a:cubicBezTo>
                <a:cubicBezTo>
                  <a:pt x="9668208" y="4413780"/>
                  <a:pt x="9589467" y="4482750"/>
                  <a:pt x="9641305" y="4782117"/>
                </a:cubicBezTo>
                <a:cubicBezTo>
                  <a:pt x="9693143" y="5081485"/>
                  <a:pt x="9609271" y="5210126"/>
                  <a:pt x="9641305" y="5320031"/>
                </a:cubicBezTo>
                <a:cubicBezTo>
                  <a:pt x="9447768" y="5327953"/>
                  <a:pt x="9165817" y="5240105"/>
                  <a:pt x="8881343" y="5320031"/>
                </a:cubicBezTo>
                <a:cubicBezTo>
                  <a:pt x="8596869" y="5399957"/>
                  <a:pt x="8366827" y="5313305"/>
                  <a:pt x="8217795" y="5320031"/>
                </a:cubicBezTo>
                <a:cubicBezTo>
                  <a:pt x="8068763" y="5326757"/>
                  <a:pt x="7805844" y="5316778"/>
                  <a:pt x="7650659" y="5320031"/>
                </a:cubicBezTo>
                <a:cubicBezTo>
                  <a:pt x="7495474" y="5323284"/>
                  <a:pt x="7193154" y="5318022"/>
                  <a:pt x="6987110" y="5320031"/>
                </a:cubicBezTo>
                <a:cubicBezTo>
                  <a:pt x="6781066" y="5322040"/>
                  <a:pt x="6497674" y="5316413"/>
                  <a:pt x="6227149" y="5320031"/>
                </a:cubicBezTo>
                <a:cubicBezTo>
                  <a:pt x="5956624" y="5323649"/>
                  <a:pt x="5804100" y="5270360"/>
                  <a:pt x="5660013" y="5320031"/>
                </a:cubicBezTo>
                <a:cubicBezTo>
                  <a:pt x="5515926" y="5369702"/>
                  <a:pt x="5061910" y="5313590"/>
                  <a:pt x="4900051" y="5320031"/>
                </a:cubicBezTo>
                <a:cubicBezTo>
                  <a:pt x="4738192" y="5326472"/>
                  <a:pt x="4603619" y="5260502"/>
                  <a:pt x="4332916" y="5320031"/>
                </a:cubicBezTo>
                <a:cubicBezTo>
                  <a:pt x="4062213" y="5379560"/>
                  <a:pt x="3895070" y="5246280"/>
                  <a:pt x="3669367" y="5320031"/>
                </a:cubicBezTo>
                <a:cubicBezTo>
                  <a:pt x="3443664" y="5393782"/>
                  <a:pt x="3325358" y="5309570"/>
                  <a:pt x="3005819" y="5320031"/>
                </a:cubicBezTo>
                <a:cubicBezTo>
                  <a:pt x="2686280" y="5330492"/>
                  <a:pt x="2850987" y="5299655"/>
                  <a:pt x="2727922" y="5320031"/>
                </a:cubicBezTo>
                <a:cubicBezTo>
                  <a:pt x="2604857" y="5340407"/>
                  <a:pt x="2226717" y="5261340"/>
                  <a:pt x="1967960" y="5320031"/>
                </a:cubicBezTo>
                <a:cubicBezTo>
                  <a:pt x="1709203" y="5378722"/>
                  <a:pt x="1551706" y="5286073"/>
                  <a:pt x="1400825" y="5320031"/>
                </a:cubicBezTo>
                <a:cubicBezTo>
                  <a:pt x="1249944" y="5353989"/>
                  <a:pt x="1124081" y="5317214"/>
                  <a:pt x="1026515" y="5320031"/>
                </a:cubicBezTo>
                <a:cubicBezTo>
                  <a:pt x="928949" y="5322848"/>
                  <a:pt x="815211" y="5305388"/>
                  <a:pt x="748619" y="5320031"/>
                </a:cubicBezTo>
                <a:cubicBezTo>
                  <a:pt x="682027" y="5334674"/>
                  <a:pt x="239255" y="5230508"/>
                  <a:pt x="0" y="5320031"/>
                </a:cubicBezTo>
                <a:cubicBezTo>
                  <a:pt x="-5761" y="5119234"/>
                  <a:pt x="42589" y="5024028"/>
                  <a:pt x="0" y="4835317"/>
                </a:cubicBezTo>
                <a:cubicBezTo>
                  <a:pt x="-42589" y="4646606"/>
                  <a:pt x="2819" y="4532832"/>
                  <a:pt x="0" y="4244203"/>
                </a:cubicBezTo>
                <a:cubicBezTo>
                  <a:pt x="-2819" y="3955574"/>
                  <a:pt x="1391" y="4017920"/>
                  <a:pt x="0" y="3812689"/>
                </a:cubicBezTo>
                <a:cubicBezTo>
                  <a:pt x="-1391" y="3607458"/>
                  <a:pt x="30385" y="3447438"/>
                  <a:pt x="0" y="3221574"/>
                </a:cubicBezTo>
                <a:cubicBezTo>
                  <a:pt x="-30385" y="2995710"/>
                  <a:pt x="31098" y="2856143"/>
                  <a:pt x="0" y="2683660"/>
                </a:cubicBezTo>
                <a:cubicBezTo>
                  <a:pt x="-31098" y="2511177"/>
                  <a:pt x="43843" y="2305462"/>
                  <a:pt x="0" y="2145746"/>
                </a:cubicBezTo>
                <a:cubicBezTo>
                  <a:pt x="-43843" y="1986030"/>
                  <a:pt x="59044" y="1677831"/>
                  <a:pt x="0" y="1501431"/>
                </a:cubicBezTo>
                <a:cubicBezTo>
                  <a:pt x="-59044" y="1325031"/>
                  <a:pt x="62429" y="951945"/>
                  <a:pt x="0" y="803916"/>
                </a:cubicBezTo>
                <a:cubicBezTo>
                  <a:pt x="-62429" y="655887"/>
                  <a:pt x="71940" y="389064"/>
                  <a:pt x="0" y="0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02426450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rgbClr val="92D05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Understanding of </a:t>
            </a:r>
            <a:r>
              <a:rPr lang="en-US" sz="6600" dirty="0" err="1">
                <a:solidFill>
                  <a:srgbClr val="92D05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CoreDNS</a:t>
            </a:r>
            <a:r>
              <a:rPr lang="en-US" sz="6600" dirty="0">
                <a:solidFill>
                  <a:srgbClr val="92D05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/ </a:t>
            </a:r>
            <a:r>
              <a:rPr lang="en-US" sz="6600" dirty="0" err="1">
                <a:solidFill>
                  <a:srgbClr val="92D05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ndots</a:t>
            </a:r>
            <a:endParaRPr lang="en-US" sz="6600" dirty="0">
              <a:solidFill>
                <a:srgbClr val="92D05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6600" dirty="0">
                <a:solidFill>
                  <a:srgbClr val="92D05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in Kubernetes</a:t>
            </a:r>
          </a:p>
          <a:p>
            <a:pPr algn="ctr"/>
            <a:r>
              <a:rPr lang="en-US" sz="6600" dirty="0">
                <a:solidFill>
                  <a:srgbClr val="92D05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From zero to hero  </a:t>
            </a:r>
            <a:r>
              <a:rPr lang="en-US" sz="6600" dirty="0"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  <a:sym typeface="Wingdings" panose="05000000000000000000" pitchFamily="2" charset="2"/>
              </a:rPr>
              <a:t></a:t>
            </a:r>
            <a:endParaRPr lang="en-US" sz="6600" dirty="0"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endParaRPr lang="en-US" sz="2400" dirty="0">
              <a:solidFill>
                <a:schemeClr val="bg2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2400" dirty="0">
                <a:solidFill>
                  <a:schemeClr val="bg2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by Anish Rana @anishrana2001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3CA1AEC-DED6-8E6D-90B3-B44C8915803C}"/>
              </a:ext>
            </a:extLst>
          </p:cNvPr>
          <p:cNvSpPr/>
          <p:nvPr/>
        </p:nvSpPr>
        <p:spPr>
          <a:xfrm>
            <a:off x="30246" y="1975194"/>
            <a:ext cx="4263144" cy="46822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17FA4B9-105B-2B90-8CA3-2D38FA8AA88D}"/>
              </a:ext>
            </a:extLst>
          </p:cNvPr>
          <p:cNvSpPr/>
          <p:nvPr/>
        </p:nvSpPr>
        <p:spPr>
          <a:xfrm rot="20780146">
            <a:off x="-91428" y="572683"/>
            <a:ext cx="2589172" cy="1445603"/>
          </a:xfrm>
          <a:custGeom>
            <a:avLst/>
            <a:gdLst>
              <a:gd name="connsiteX0" fmla="*/ 0 w 2589172"/>
              <a:gd name="connsiteY0" fmla="*/ 0 h 1445603"/>
              <a:gd name="connsiteX1" fmla="*/ 466051 w 2589172"/>
              <a:gd name="connsiteY1" fmla="*/ 0 h 1445603"/>
              <a:gd name="connsiteX2" fmla="*/ 932102 w 2589172"/>
              <a:gd name="connsiteY2" fmla="*/ 0 h 1445603"/>
              <a:gd name="connsiteX3" fmla="*/ 1501720 w 2589172"/>
              <a:gd name="connsiteY3" fmla="*/ 0 h 1445603"/>
              <a:gd name="connsiteX4" fmla="*/ 2045446 w 2589172"/>
              <a:gd name="connsiteY4" fmla="*/ 0 h 1445603"/>
              <a:gd name="connsiteX5" fmla="*/ 2589172 w 2589172"/>
              <a:gd name="connsiteY5" fmla="*/ 0 h 1445603"/>
              <a:gd name="connsiteX6" fmla="*/ 2589172 w 2589172"/>
              <a:gd name="connsiteY6" fmla="*/ 452956 h 1445603"/>
              <a:gd name="connsiteX7" fmla="*/ 2589172 w 2589172"/>
              <a:gd name="connsiteY7" fmla="*/ 963735 h 1445603"/>
              <a:gd name="connsiteX8" fmla="*/ 2589172 w 2589172"/>
              <a:gd name="connsiteY8" fmla="*/ 1445603 h 1445603"/>
              <a:gd name="connsiteX9" fmla="*/ 2149013 w 2589172"/>
              <a:gd name="connsiteY9" fmla="*/ 1445603 h 1445603"/>
              <a:gd name="connsiteX10" fmla="*/ 1708854 w 2589172"/>
              <a:gd name="connsiteY10" fmla="*/ 1445603 h 1445603"/>
              <a:gd name="connsiteX11" fmla="*/ 1139236 w 2589172"/>
              <a:gd name="connsiteY11" fmla="*/ 1445603 h 1445603"/>
              <a:gd name="connsiteX12" fmla="*/ 647293 w 2589172"/>
              <a:gd name="connsiteY12" fmla="*/ 1445603 h 1445603"/>
              <a:gd name="connsiteX13" fmla="*/ 0 w 2589172"/>
              <a:gd name="connsiteY13" fmla="*/ 1445603 h 1445603"/>
              <a:gd name="connsiteX14" fmla="*/ 0 w 2589172"/>
              <a:gd name="connsiteY14" fmla="*/ 992647 h 1445603"/>
              <a:gd name="connsiteX15" fmla="*/ 0 w 2589172"/>
              <a:gd name="connsiteY15" fmla="*/ 496324 h 1445603"/>
              <a:gd name="connsiteX16" fmla="*/ 0 w 2589172"/>
              <a:gd name="connsiteY16" fmla="*/ 0 h 1445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589172" h="1445603" fill="none" extrusionOk="0">
                <a:moveTo>
                  <a:pt x="0" y="0"/>
                </a:moveTo>
                <a:cubicBezTo>
                  <a:pt x="216938" y="-6288"/>
                  <a:pt x="364167" y="28517"/>
                  <a:pt x="466051" y="0"/>
                </a:cubicBezTo>
                <a:cubicBezTo>
                  <a:pt x="567935" y="-28517"/>
                  <a:pt x="705320" y="37375"/>
                  <a:pt x="932102" y="0"/>
                </a:cubicBezTo>
                <a:cubicBezTo>
                  <a:pt x="1158884" y="-37375"/>
                  <a:pt x="1284646" y="21856"/>
                  <a:pt x="1501720" y="0"/>
                </a:cubicBezTo>
                <a:cubicBezTo>
                  <a:pt x="1718794" y="-21856"/>
                  <a:pt x="1841350" y="17338"/>
                  <a:pt x="2045446" y="0"/>
                </a:cubicBezTo>
                <a:cubicBezTo>
                  <a:pt x="2249542" y="-17338"/>
                  <a:pt x="2385691" y="2834"/>
                  <a:pt x="2589172" y="0"/>
                </a:cubicBezTo>
                <a:cubicBezTo>
                  <a:pt x="2605325" y="153699"/>
                  <a:pt x="2560217" y="238226"/>
                  <a:pt x="2589172" y="452956"/>
                </a:cubicBezTo>
                <a:cubicBezTo>
                  <a:pt x="2618127" y="667686"/>
                  <a:pt x="2576488" y="838616"/>
                  <a:pt x="2589172" y="963735"/>
                </a:cubicBezTo>
                <a:cubicBezTo>
                  <a:pt x="2601856" y="1088854"/>
                  <a:pt x="2579634" y="1275555"/>
                  <a:pt x="2589172" y="1445603"/>
                </a:cubicBezTo>
                <a:cubicBezTo>
                  <a:pt x="2448042" y="1477658"/>
                  <a:pt x="2255880" y="1436900"/>
                  <a:pt x="2149013" y="1445603"/>
                </a:cubicBezTo>
                <a:cubicBezTo>
                  <a:pt x="2042146" y="1454306"/>
                  <a:pt x="1879773" y="1438076"/>
                  <a:pt x="1708854" y="1445603"/>
                </a:cubicBezTo>
                <a:cubicBezTo>
                  <a:pt x="1537935" y="1453130"/>
                  <a:pt x="1286816" y="1409349"/>
                  <a:pt x="1139236" y="1445603"/>
                </a:cubicBezTo>
                <a:cubicBezTo>
                  <a:pt x="991656" y="1481857"/>
                  <a:pt x="849964" y="1430274"/>
                  <a:pt x="647293" y="1445603"/>
                </a:cubicBezTo>
                <a:cubicBezTo>
                  <a:pt x="444622" y="1460932"/>
                  <a:pt x="316167" y="1383760"/>
                  <a:pt x="0" y="1445603"/>
                </a:cubicBezTo>
                <a:cubicBezTo>
                  <a:pt x="-13488" y="1272649"/>
                  <a:pt x="689" y="1165023"/>
                  <a:pt x="0" y="992647"/>
                </a:cubicBezTo>
                <a:cubicBezTo>
                  <a:pt x="-689" y="820271"/>
                  <a:pt x="27875" y="658271"/>
                  <a:pt x="0" y="496324"/>
                </a:cubicBezTo>
                <a:cubicBezTo>
                  <a:pt x="-27875" y="334377"/>
                  <a:pt x="41062" y="214213"/>
                  <a:pt x="0" y="0"/>
                </a:cubicBezTo>
                <a:close/>
              </a:path>
              <a:path w="2589172" h="1445603" stroke="0" extrusionOk="0">
                <a:moveTo>
                  <a:pt x="0" y="0"/>
                </a:moveTo>
                <a:cubicBezTo>
                  <a:pt x="109108" y="-26065"/>
                  <a:pt x="374447" y="59112"/>
                  <a:pt x="543726" y="0"/>
                </a:cubicBezTo>
                <a:cubicBezTo>
                  <a:pt x="713005" y="-59112"/>
                  <a:pt x="935124" y="734"/>
                  <a:pt x="1035669" y="0"/>
                </a:cubicBezTo>
                <a:cubicBezTo>
                  <a:pt x="1136214" y="-734"/>
                  <a:pt x="1347389" y="25278"/>
                  <a:pt x="1501720" y="0"/>
                </a:cubicBezTo>
                <a:cubicBezTo>
                  <a:pt x="1656051" y="-25278"/>
                  <a:pt x="1835312" y="52508"/>
                  <a:pt x="1967771" y="0"/>
                </a:cubicBezTo>
                <a:cubicBezTo>
                  <a:pt x="2100230" y="-52508"/>
                  <a:pt x="2373877" y="19812"/>
                  <a:pt x="2589172" y="0"/>
                </a:cubicBezTo>
                <a:cubicBezTo>
                  <a:pt x="2598778" y="198677"/>
                  <a:pt x="2539200" y="231751"/>
                  <a:pt x="2589172" y="452956"/>
                </a:cubicBezTo>
                <a:cubicBezTo>
                  <a:pt x="2639144" y="674161"/>
                  <a:pt x="2542039" y="777572"/>
                  <a:pt x="2589172" y="949279"/>
                </a:cubicBezTo>
                <a:cubicBezTo>
                  <a:pt x="2636305" y="1120986"/>
                  <a:pt x="2580666" y="1312395"/>
                  <a:pt x="2589172" y="1445603"/>
                </a:cubicBezTo>
                <a:cubicBezTo>
                  <a:pt x="2368376" y="1478968"/>
                  <a:pt x="2268264" y="1404522"/>
                  <a:pt x="2123121" y="1445603"/>
                </a:cubicBezTo>
                <a:cubicBezTo>
                  <a:pt x="1977978" y="1486684"/>
                  <a:pt x="1838296" y="1434530"/>
                  <a:pt x="1657070" y="1445603"/>
                </a:cubicBezTo>
                <a:cubicBezTo>
                  <a:pt x="1475844" y="1456676"/>
                  <a:pt x="1344616" y="1445284"/>
                  <a:pt x="1087452" y="1445603"/>
                </a:cubicBezTo>
                <a:cubicBezTo>
                  <a:pt x="830288" y="1445922"/>
                  <a:pt x="744142" y="1416918"/>
                  <a:pt x="621401" y="1445603"/>
                </a:cubicBezTo>
                <a:cubicBezTo>
                  <a:pt x="498660" y="1474288"/>
                  <a:pt x="136739" y="1389495"/>
                  <a:pt x="0" y="1445603"/>
                </a:cubicBezTo>
                <a:cubicBezTo>
                  <a:pt x="-17571" y="1240832"/>
                  <a:pt x="29603" y="1120578"/>
                  <a:pt x="0" y="992647"/>
                </a:cubicBezTo>
                <a:cubicBezTo>
                  <a:pt x="-29603" y="864716"/>
                  <a:pt x="8319" y="736824"/>
                  <a:pt x="0" y="496324"/>
                </a:cubicBezTo>
                <a:cubicBezTo>
                  <a:pt x="-8319" y="255824"/>
                  <a:pt x="48393" y="99975"/>
                  <a:pt x="0" y="0"/>
                </a:cubicBezTo>
                <a:close/>
              </a:path>
            </a:pathLst>
          </a:custGeom>
          <a:solidFill>
            <a:schemeClr val="bg2"/>
          </a:solidFill>
          <a:ln w="38100">
            <a:solidFill>
              <a:srgbClr val="00B0F0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91408134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Theory + Lab  + Document + CKA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AA65FB-629F-0F51-FE75-8D69384028F9}"/>
              </a:ext>
            </a:extLst>
          </p:cNvPr>
          <p:cNvSpPr txBox="1"/>
          <p:nvPr/>
        </p:nvSpPr>
        <p:spPr>
          <a:xfrm>
            <a:off x="59961" y="4188144"/>
            <a:ext cx="521612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 </a:t>
            </a:r>
            <a:endParaRPr lang="en-US" sz="1800" b="1" dirty="0">
              <a:solidFill>
                <a:schemeClr val="accent6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F88BA1-565F-3014-D6A3-EEA14AD783AB}"/>
              </a:ext>
            </a:extLst>
          </p:cNvPr>
          <p:cNvSpPr txBox="1"/>
          <p:nvPr/>
        </p:nvSpPr>
        <p:spPr>
          <a:xfrm>
            <a:off x="3401374" y="5736805"/>
            <a:ext cx="48195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effectLst/>
                <a:highlight>
                  <a:srgbClr val="FFFF00"/>
                </a:highlight>
              </a:rPr>
              <a:t>https://paypal.me/anishrana20011</a:t>
            </a:r>
            <a:endParaRPr lang="en-US" sz="24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7872301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01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465302" y="3160928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Why we use DNS in Kubernetes?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262635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235179"/>
            <a:ext cx="12124944" cy="6858000"/>
          </a:xfrm>
          <a:prstGeom prst="rect">
            <a:avLst/>
          </a:prstGeom>
          <a:noFill/>
          <a:ln>
            <a:noFill/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360A151-9F3B-9F8D-C345-271364C80D92}"/>
              </a:ext>
            </a:extLst>
          </p:cNvPr>
          <p:cNvGrpSpPr/>
          <p:nvPr/>
        </p:nvGrpSpPr>
        <p:grpSpPr>
          <a:xfrm>
            <a:off x="-20170" y="901578"/>
            <a:ext cx="10673659" cy="2518802"/>
            <a:chOff x="6604" y="1015827"/>
            <a:chExt cx="10673659" cy="251880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F4D3C3C-BCBF-3A00-D2DA-D56EF1F22588}"/>
                </a:ext>
              </a:extLst>
            </p:cNvPr>
            <p:cNvGrpSpPr/>
            <p:nvPr/>
          </p:nvGrpSpPr>
          <p:grpSpPr>
            <a:xfrm>
              <a:off x="6604" y="1015827"/>
              <a:ext cx="10673659" cy="2518802"/>
              <a:chOff x="859824" y="1014815"/>
              <a:chExt cx="5559197" cy="1944898"/>
            </a:xfrm>
            <a:noFill/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7104BC4-1BCC-5199-BC35-4DA506608495}"/>
                  </a:ext>
                </a:extLst>
              </p:cNvPr>
              <p:cNvSpPr/>
              <p:nvPr/>
            </p:nvSpPr>
            <p:spPr>
              <a:xfrm>
                <a:off x="1786751" y="1014815"/>
                <a:ext cx="4632270" cy="1944898"/>
              </a:xfrm>
              <a:prstGeom prst="rect">
                <a:avLst/>
              </a:prstGeom>
              <a:grpFill/>
              <a:ln w="57150">
                <a:solidFill>
                  <a:schemeClr val="accent1">
                    <a:lumMod val="50000"/>
                  </a:schemeClr>
                </a:solidFill>
                <a:prstDash val="dash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30E2B5E-F12B-110C-DF21-0A11C86D6A2D}"/>
                  </a:ext>
                </a:extLst>
              </p:cNvPr>
              <p:cNvSpPr txBox="1"/>
              <p:nvPr/>
            </p:nvSpPr>
            <p:spPr>
              <a:xfrm>
                <a:off x="859824" y="1759561"/>
                <a:ext cx="941357" cy="356476"/>
              </a:xfrm>
              <a:prstGeom prst="rect">
                <a:avLst/>
              </a:prstGeom>
              <a:grpFill/>
              <a:ln w="571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Deployment</a:t>
                </a:r>
              </a:p>
            </p:txBody>
          </p:sp>
        </p:grp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BB1DA2A-ACB5-55B8-E830-0254028075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0741" y="1112025"/>
              <a:ext cx="955825" cy="816921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0DC19D51-ECBB-5D50-3BEC-9680A99BB1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909" y="1544693"/>
            <a:ext cx="1219200" cy="11811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7EA2029-E2BC-F9E6-B940-FCDA8C4DB4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195" y="1589745"/>
            <a:ext cx="1219200" cy="1181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9E386F5-E33B-9D35-02FF-3D07381CF3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712" y="1527027"/>
            <a:ext cx="1219200" cy="1181100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AF788C2D-501B-DF96-D285-BF937E1209FF}"/>
              </a:ext>
            </a:extLst>
          </p:cNvPr>
          <p:cNvGrpSpPr/>
          <p:nvPr/>
        </p:nvGrpSpPr>
        <p:grpSpPr>
          <a:xfrm>
            <a:off x="2199006" y="1205948"/>
            <a:ext cx="7980218" cy="2132296"/>
            <a:chOff x="2199006" y="1205948"/>
            <a:chExt cx="7980218" cy="2132296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CD6792A-B364-941F-CFB0-2DB55F2745AE}"/>
                </a:ext>
              </a:extLst>
            </p:cNvPr>
            <p:cNvGrpSpPr/>
            <p:nvPr/>
          </p:nvGrpSpPr>
          <p:grpSpPr>
            <a:xfrm>
              <a:off x="2199006" y="1205948"/>
              <a:ext cx="7980218" cy="2132296"/>
              <a:chOff x="2424546" y="1935231"/>
              <a:chExt cx="7980218" cy="2132296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855A9B0A-3CB8-F656-F64F-47F35E313380}"/>
                  </a:ext>
                </a:extLst>
              </p:cNvPr>
              <p:cNvSpPr/>
              <p:nvPr/>
            </p:nvSpPr>
            <p:spPr>
              <a:xfrm>
                <a:off x="2424546" y="1935231"/>
                <a:ext cx="7980218" cy="2132296"/>
              </a:xfrm>
              <a:prstGeom prst="roundRect">
                <a:avLst/>
              </a:prstGeom>
              <a:noFill/>
              <a:ln w="5715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2800" dirty="0"/>
              </a:p>
            </p:txBody>
          </p: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C2BE3D3C-4196-AAE8-3614-09DF471AC0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88195" y="2019602"/>
                <a:ext cx="1440459" cy="1193399"/>
              </a:xfrm>
              <a:prstGeom prst="rect">
                <a:avLst/>
              </a:prstGeom>
            </p:spPr>
          </p:pic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3C977AD-2DDA-D5C2-53B1-417A97664112}"/>
                </a:ext>
              </a:extLst>
            </p:cNvPr>
            <p:cNvSpPr txBox="1"/>
            <p:nvPr/>
          </p:nvSpPr>
          <p:spPr>
            <a:xfrm>
              <a:off x="2538706" y="2701057"/>
              <a:ext cx="16773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ReplicaSet 1</a:t>
              </a:r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F85DFAF1-AE70-EA64-9480-78FE4A241C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114" y="4111977"/>
            <a:ext cx="1219200" cy="1181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80A5D12-A698-FA38-1387-332965AC23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731" y="4036643"/>
            <a:ext cx="1219200" cy="11811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21F61D13-8592-9B03-7CB3-05C6B4AD33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096" y="4072851"/>
            <a:ext cx="1219200" cy="1181100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C1F163C6-C4B1-F6FD-408A-2F0B3351B04B}"/>
              </a:ext>
            </a:extLst>
          </p:cNvPr>
          <p:cNvGrpSpPr/>
          <p:nvPr/>
        </p:nvGrpSpPr>
        <p:grpSpPr>
          <a:xfrm>
            <a:off x="2105891" y="3836993"/>
            <a:ext cx="7980218" cy="2132296"/>
            <a:chOff x="2105891" y="1489594"/>
            <a:chExt cx="7980218" cy="2132296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59FA2C29-A793-5040-8B2F-960CE9FE930E}"/>
                </a:ext>
              </a:extLst>
            </p:cNvPr>
            <p:cNvGrpSpPr/>
            <p:nvPr/>
          </p:nvGrpSpPr>
          <p:grpSpPr>
            <a:xfrm>
              <a:off x="2105891" y="1489594"/>
              <a:ext cx="7980218" cy="2132296"/>
              <a:chOff x="2331431" y="2218877"/>
              <a:chExt cx="7980218" cy="2132296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4251C60-C973-76C8-3B6B-A26FA8EB819C}"/>
                  </a:ext>
                </a:extLst>
              </p:cNvPr>
              <p:cNvSpPr/>
              <p:nvPr/>
            </p:nvSpPr>
            <p:spPr>
              <a:xfrm>
                <a:off x="2331431" y="2218877"/>
                <a:ext cx="7980218" cy="2132296"/>
              </a:xfrm>
              <a:prstGeom prst="roundRect">
                <a:avLst/>
              </a:prstGeom>
              <a:noFill/>
              <a:ln w="57150">
                <a:solidFill>
                  <a:srgbClr val="00B05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2800" dirty="0"/>
              </a:p>
            </p:txBody>
          </p:sp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3D982EFB-1D8F-8478-06BC-245E59507C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77819" y="2387930"/>
                <a:ext cx="1440459" cy="1193399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2F407A9-6C89-88D6-BDD4-D95231EDCDF1}"/>
                </a:ext>
              </a:extLst>
            </p:cNvPr>
            <p:cNvSpPr txBox="1"/>
            <p:nvPr/>
          </p:nvSpPr>
          <p:spPr>
            <a:xfrm>
              <a:off x="2538706" y="2701057"/>
              <a:ext cx="167739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ReplicaSet 2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F6F6ECA-27AF-C5D5-F01D-A6DB0701ADF4}"/>
              </a:ext>
            </a:extLst>
          </p:cNvPr>
          <p:cNvSpPr txBox="1"/>
          <p:nvPr/>
        </p:nvSpPr>
        <p:spPr>
          <a:xfrm>
            <a:off x="5149806" y="2770845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172.16.14.67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BB37DE-2DE1-F9B7-A557-14FE9D280C84}"/>
              </a:ext>
            </a:extLst>
          </p:cNvPr>
          <p:cNvSpPr txBox="1"/>
          <p:nvPr/>
        </p:nvSpPr>
        <p:spPr>
          <a:xfrm>
            <a:off x="6909336" y="2824826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172.16.14.68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5385C9-2FC4-0592-52B3-5CFDD6CB9AD6}"/>
              </a:ext>
            </a:extLst>
          </p:cNvPr>
          <p:cNvSpPr txBox="1"/>
          <p:nvPr/>
        </p:nvSpPr>
        <p:spPr>
          <a:xfrm>
            <a:off x="8463712" y="2806435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172.16.14.69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A3C565C-9FB7-69A9-1FAE-8D4823468F3F}"/>
              </a:ext>
            </a:extLst>
          </p:cNvPr>
          <p:cNvSpPr/>
          <p:nvPr/>
        </p:nvSpPr>
        <p:spPr>
          <a:xfrm>
            <a:off x="1759530" y="3627250"/>
            <a:ext cx="8893959" cy="2518802"/>
          </a:xfrm>
          <a:prstGeom prst="rect">
            <a:avLst/>
          </a:prstGeom>
          <a:noFill/>
          <a:ln w="57150"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9185C2-9F14-594E-1C56-BD044B613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79" y="3590569"/>
            <a:ext cx="955825" cy="8169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2BFF5A9-0831-AC2E-CF84-B688E7332ECC}"/>
              </a:ext>
            </a:extLst>
          </p:cNvPr>
          <p:cNvSpPr txBox="1"/>
          <p:nvPr/>
        </p:nvSpPr>
        <p:spPr>
          <a:xfrm>
            <a:off x="4770991" y="5357787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172.16.15.67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6D00FB-D2D0-89A6-DAC8-5B6B82CC396C}"/>
              </a:ext>
            </a:extLst>
          </p:cNvPr>
          <p:cNvSpPr txBox="1"/>
          <p:nvPr/>
        </p:nvSpPr>
        <p:spPr>
          <a:xfrm>
            <a:off x="6640261" y="5356261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172.16.15.68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DAA2E1-4795-7793-BBE1-DFE81D73EF3C}"/>
              </a:ext>
            </a:extLst>
          </p:cNvPr>
          <p:cNvSpPr txBox="1"/>
          <p:nvPr/>
        </p:nvSpPr>
        <p:spPr>
          <a:xfrm>
            <a:off x="8229088" y="5321974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172.16.15.69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21BE77-4BAB-6D96-88F5-4CE75142FE51}"/>
              </a:ext>
            </a:extLst>
          </p:cNvPr>
          <p:cNvSpPr txBox="1"/>
          <p:nvPr/>
        </p:nvSpPr>
        <p:spPr>
          <a:xfrm>
            <a:off x="5302206" y="2923245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172.16.14.71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944E25-CE9E-2994-7ABA-A3D3160A90A8}"/>
              </a:ext>
            </a:extLst>
          </p:cNvPr>
          <p:cNvSpPr txBox="1"/>
          <p:nvPr/>
        </p:nvSpPr>
        <p:spPr>
          <a:xfrm>
            <a:off x="7061736" y="2977226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172.16.14.72</a:t>
            </a:r>
          </a:p>
        </p:txBody>
      </p:sp>
    </p:spTree>
    <p:extLst>
      <p:ext uri="{BB962C8B-B14F-4D97-AF65-F5344CB8AC3E}">
        <p14:creationId xmlns:p14="http://schemas.microsoft.com/office/powerpoint/2010/main" val="146091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065 -0.02893 L -0.25065 -0.02893 L -0.19427 -0.02639 C -0.16783 -0.02523 -0.15612 -0.02731 -0.13268 -0.02106 C -0.1233 -0.01852 -0.11393 -0.01458 -0.10442 -0.0118 C -0.05195 0.00347 -0.1095 -0.01435 -0.06666 -0.00393 C -0.06119 -0.00254 -0.05572 -0.00023 -0.05026 0.00139 C -0.047 0.00232 -0.03554 0.00463 -0.03098 0.00533 C -0.02708 0.00579 -0.02304 0.00672 -0.01914 0.00672 C -0.01367 0.00672 -0.0082 0.00579 -0.00273 0.00533 " pathEditMode="relative" ptsTypes="AAAAAAAAAA">
                                      <p:cBhvr>
                                        <p:cTn id="24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7135 -0.03287 L -0.37135 -0.03287 C -0.36888 -0.03449 -0.36653 -0.03703 -0.36393 -0.03796 C -0.35065 -0.04328 -0.33932 -0.03958 -0.32539 -0.03796 L -0.29791 -0.04074 L -0.21328 -0.04722 C -0.20143 -0.04953 -0.18945 -0.05115 -0.1776 -0.05393 C -0.16523 -0.05671 -0.15299 -0.06342 -0.14049 -0.06435 C -0.11679 -0.06643 -0.09296 -0.06365 -0.06927 -0.06319 C -0.0638 -0.0618 -0.05807 -0.06273 -0.05299 -0.05926 C -0.04843 -0.05601 -0.04401 -0.05347 -0.03958 -0.05 C -0.03724 -0.04814 -0.03515 -0.04537 -0.03294 -0.04328 C -0.03151 -0.04213 -0.02981 -0.04189 -0.02838 -0.04074 C -0.02669 -0.03912 -0.025 -0.03703 -0.0233 -0.03541 C -0.02135 -0.03356 -0.01927 -0.03171 -0.01731 -0.03009 C -0.01484 -0.02824 -0.01211 -0.02754 -0.00989 -0.02476 C -0.00911 -0.02407 -0.00833 -0.02338 -0.00768 -0.02222 C -0.00065 -0.01111 -0.00494 -0.01527 -0.00091 -0.01157 " pathEditMode="relative" ptsTypes="AAAAAAAAAAAAAAAAAA">
                                      <p:cBhvr>
                                        <p:cTn id="2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023 -0.02246 L -0.49023 -0.02246 L -0.41159 -0.03311 C -0.28268 -0.05417 -0.40273 -0.04051 -0.29049 -0.05139 L -0.16133 -0.05024 C -0.15365 -0.04977 -0.14596 -0.04653 -0.13828 -0.04491 C -0.13112 -0.04352 -0.12396 -0.04236 -0.1168 -0.04098 C -0.1095 -0.03797 -0.09883 -0.03287 -0.09075 -0.03172 C -0.08555 -0.03079 -0.08034 -0.03079 -0.07526 -0.03033 L -0.06549 -0.02639 C -0.06185 -0.025 -0.05807 -0.02408 -0.05443 -0.02246 C -0.05234 -0.02153 -0.05052 -0.01945 -0.04844 -0.01852 C -0.047 -0.01783 -0.04544 -0.0176 -0.04401 -0.01713 C -0.04297 -0.0169 -0.04206 -0.01621 -0.04101 -0.01598 C -0.03958 -0.01528 -0.03802 -0.01528 -0.03659 -0.01459 C -0.03503 -0.01389 -0.03372 -0.0125 -0.03216 -0.01181 L -0.02838 -0.01065 C -0.02617 -0.00973 -0.02396 -0.00857 -0.02174 -0.00787 C -0.01849 -0.00718 -0.01523 -0.00718 -0.01211 -0.00672 C -0.00312 -0.00348 -0.00716 -0.00463 -0.00013 -0.00255 " pathEditMode="relative" ptsTypes="AAAAAAAAAAAAAAAAAAAA">
                                      <p:cBhvr>
                                        <p:cTn id="28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065 -0.02894 L -0.25065 -0.02871 L -0.19427 -0.02639 C -0.16784 -0.02523 -0.15612 -0.02732 -0.13268 -0.02107 C -0.12331 -0.01852 -0.11393 -0.01459 -0.10443 -0.01181 C -0.05195 0.00347 -0.1095 -0.01435 -0.06666 -0.00394 C -0.0612 -0.00255 -0.05573 -0.00023 -0.05026 0.00139 C -0.047 0.00231 -0.03555 0.00463 -0.03099 0.00532 C -0.02708 0.00579 -0.02305 0.00671 -0.01914 0.00671 C -0.01367 0.00671 -0.0082 0.00579 -0.00273 0.00532 " pathEditMode="relative" rAng="0" ptsTypes="AAAAAAAAAA">
                                      <p:cBhvr>
                                        <p:cTn id="57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96" y="1782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849 -0.02129 L -0.36849 -0.02106 C -0.36615 -0.02291 -0.36381 -0.02546 -0.3612 -0.02639 C -0.34792 -0.03171 -0.33672 -0.02801 -0.32279 -0.02639 L -0.29545 -0.02916 L -0.21133 -0.03564 C -0.19948 -0.03796 -0.18764 -0.03958 -0.17579 -0.04236 C -0.16355 -0.04514 -0.15131 -0.05185 -0.13894 -0.05277 C -0.11537 -0.05486 -0.09167 -0.05208 -0.0681 -0.05162 C -0.06264 -0.05023 -0.05691 -0.05115 -0.05183 -0.04768 C -0.0474 -0.04444 -0.04297 -0.04189 -0.03855 -0.03842 C -0.0362 -0.03657 -0.03412 -0.03379 -0.03191 -0.03171 C -0.03047 -0.03055 -0.02878 -0.03032 -0.02734 -0.02916 C -0.02566 -0.02754 -0.02408 -0.02546 -0.02239 -0.02384 C -0.02044 -0.02199 -0.01835 -0.02014 -0.0164 -0.01851 C -0.01393 -0.01666 -0.0112 -0.01597 -0.00898 -0.01319 C -0.0082 -0.0125 -0.00742 -0.0118 -0.00677 -0.01064 C 0.00013 0.00047 -0.00403 -0.0037 5E-6 -3.7037E-6 " pathEditMode="relative" rAng="0" ptsTypes="AAAAAAAAAAAAAAAAAA">
                                      <p:cBhvr>
                                        <p:cTn id="5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24" y="-556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011 -0.01991 L -0.49011 -0.01967 L -0.41146 -0.03055 C -0.28255 -0.05162 -0.40261 -0.03796 -0.29037 -0.04884 L -0.1612 -0.04768 C -0.15352 -0.04722 -0.14584 -0.04398 -0.13815 -0.04236 C -0.13099 -0.04097 -0.12383 -0.03981 -0.11667 -0.03842 C -0.10938 -0.03542 -0.0987 -0.03032 -0.09063 -0.02917 C -0.08542 -0.02824 -0.08021 -0.02824 -0.07513 -0.02778 L -0.06537 -0.02384 C -0.06172 -0.02245 -0.05795 -0.02153 -0.0543 -0.01991 C -0.05222 -0.01898 -0.05039 -0.0169 -0.04831 -0.01597 C -0.04688 -0.01528 -0.04532 -0.01504 -0.04388 -0.01458 C -0.04284 -0.01435 -0.04193 -0.01366 -0.04089 -0.01342 C -0.03946 -0.01273 -0.03789 -0.01273 -0.03646 -0.01204 C -0.0349 -0.01134 -0.0336 -0.00995 -0.03203 -0.00926 L -0.02826 -0.0081 C -0.02604 -0.00717 -0.02383 -0.00602 -0.02162 -0.00532 C -0.01836 -0.00463 -0.01511 -0.00463 -0.01198 -0.00417 C -0.003 -0.00092 -0.00703 -0.00208 2.91667E-6 -1.48148E-6 " pathEditMode="relative" rAng="0" ptsTypes="AAAAAAAAAAAAAAAAAAAA">
                                      <p:cBhvr>
                                        <p:cTn id="61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505" y="-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0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5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500"/>
                            </p:stCondLst>
                            <p:childTnLst>
                              <p:par>
                                <p:cTn id="9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50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/>
      <p:bldP spid="7" grpId="1"/>
      <p:bldP spid="9" grpId="0"/>
      <p:bldP spid="10" grpId="0" animBg="1"/>
      <p:bldP spid="12" grpId="0"/>
      <p:bldP spid="13" grpId="0"/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4027A7-4628-445B-9C88-E46BCC181B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rgbClr val="FF0000"/>
            </a:solidFill>
            <a:prstDash val="lgDash"/>
          </a:ln>
          <a:effectLst>
            <a:glow rad="228600">
              <a:schemeClr val="accent4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0E72D08-C0DF-A1AB-226C-A1CD0D518529}"/>
              </a:ext>
            </a:extLst>
          </p:cNvPr>
          <p:cNvGrpSpPr/>
          <p:nvPr/>
        </p:nvGrpSpPr>
        <p:grpSpPr>
          <a:xfrm>
            <a:off x="0" y="2712868"/>
            <a:ext cx="10673659" cy="3437422"/>
            <a:chOff x="6604" y="1015826"/>
            <a:chExt cx="10673659" cy="547254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2F22914-C4DB-0CA6-2FCA-7C4AD3E0D54C}"/>
                </a:ext>
              </a:extLst>
            </p:cNvPr>
            <p:cNvGrpSpPr/>
            <p:nvPr/>
          </p:nvGrpSpPr>
          <p:grpSpPr>
            <a:xfrm>
              <a:off x="6604" y="1015826"/>
              <a:ext cx="10673659" cy="5472545"/>
              <a:chOff x="859824" y="1014814"/>
              <a:chExt cx="5559197" cy="4225636"/>
            </a:xfrm>
            <a:noFill/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3C8AB70-ED3F-4D34-694D-CE386206420A}"/>
                  </a:ext>
                </a:extLst>
              </p:cNvPr>
              <p:cNvSpPr/>
              <p:nvPr/>
            </p:nvSpPr>
            <p:spPr>
              <a:xfrm>
                <a:off x="1786751" y="1014814"/>
                <a:ext cx="4632270" cy="4225636"/>
              </a:xfrm>
              <a:prstGeom prst="rect">
                <a:avLst/>
              </a:prstGeom>
              <a:grpFill/>
              <a:ln w="57150">
                <a:solidFill>
                  <a:schemeClr val="accent1">
                    <a:lumMod val="50000"/>
                  </a:schemeClr>
                </a:solidFill>
                <a:prstDash val="dash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E513A44-54C9-4207-E610-CCB5CE1B83AC}"/>
                  </a:ext>
                </a:extLst>
              </p:cNvPr>
              <p:cNvSpPr txBox="1"/>
              <p:nvPr/>
            </p:nvSpPr>
            <p:spPr>
              <a:xfrm>
                <a:off x="859824" y="1759561"/>
                <a:ext cx="941357" cy="356476"/>
              </a:xfrm>
              <a:prstGeom prst="rect">
                <a:avLst/>
              </a:prstGeom>
              <a:grpFill/>
              <a:ln w="57150"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Deployment</a:t>
                </a:r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BB6014C-4C38-88FA-9AE2-9F64836252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90" y="1015826"/>
              <a:ext cx="955825" cy="1426174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E7CD950B-AF7A-2040-40E6-97DC35765F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079" y="3389944"/>
            <a:ext cx="1219200" cy="1181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D29E292-37FC-8D06-26D0-ADC8DDDA41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365" y="3434996"/>
            <a:ext cx="1219200" cy="1181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3AFCB39-48ED-3CFC-7297-89C1AF41F3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882" y="3372278"/>
            <a:ext cx="1219200" cy="11811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A549F9C-6545-46A5-D36B-BFCFD602A730}"/>
              </a:ext>
            </a:extLst>
          </p:cNvPr>
          <p:cNvGrpSpPr/>
          <p:nvPr/>
        </p:nvGrpSpPr>
        <p:grpSpPr>
          <a:xfrm>
            <a:off x="2219176" y="3051199"/>
            <a:ext cx="7980218" cy="2132296"/>
            <a:chOff x="2199006" y="1205948"/>
            <a:chExt cx="7980218" cy="213229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27A5563-B090-69F1-2966-2158CD7FAA48}"/>
                </a:ext>
              </a:extLst>
            </p:cNvPr>
            <p:cNvGrpSpPr/>
            <p:nvPr/>
          </p:nvGrpSpPr>
          <p:grpSpPr>
            <a:xfrm>
              <a:off x="2199006" y="1205948"/>
              <a:ext cx="7980218" cy="2132296"/>
              <a:chOff x="2424546" y="1935231"/>
              <a:chExt cx="7980218" cy="2132296"/>
            </a:xfrm>
          </p:grpSpPr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EE11AE02-F609-4E42-C381-8FB7D519784E}"/>
                  </a:ext>
                </a:extLst>
              </p:cNvPr>
              <p:cNvSpPr/>
              <p:nvPr/>
            </p:nvSpPr>
            <p:spPr>
              <a:xfrm>
                <a:off x="2424546" y="1935231"/>
                <a:ext cx="7980218" cy="2132296"/>
              </a:xfrm>
              <a:prstGeom prst="roundRect">
                <a:avLst/>
              </a:prstGeom>
              <a:noFill/>
              <a:ln w="57150"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sz="2800" dirty="0"/>
              </a:p>
            </p:txBody>
          </p:sp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843C0FF0-C7EE-11DE-0FC2-8978B29203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88195" y="2019602"/>
                <a:ext cx="1440459" cy="1193399"/>
              </a:xfrm>
              <a:prstGeom prst="rect">
                <a:avLst/>
              </a:prstGeom>
            </p:spPr>
          </p:pic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87DBC22-4249-CA02-4C68-26F5C6F8BC30}"/>
                </a:ext>
              </a:extLst>
            </p:cNvPr>
            <p:cNvSpPr txBox="1"/>
            <p:nvPr/>
          </p:nvSpPr>
          <p:spPr>
            <a:xfrm>
              <a:off x="2538706" y="2701057"/>
              <a:ext cx="16773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ReplicaSet 1</a:t>
              </a:r>
            </a:p>
          </p:txBody>
        </p:sp>
      </p:grpSp>
      <p:sp>
        <p:nvSpPr>
          <p:cNvPr id="2" name="Flowchart: Summing Junction 1">
            <a:extLst>
              <a:ext uri="{FF2B5EF4-FFF2-40B4-BE49-F238E27FC236}">
                <a16:creationId xmlns:a16="http://schemas.microsoft.com/office/drawing/2014/main" id="{F050E0CF-701F-7AAF-FC0C-5B6FCA3B9759}"/>
              </a:ext>
            </a:extLst>
          </p:cNvPr>
          <p:cNvSpPr/>
          <p:nvPr/>
        </p:nvSpPr>
        <p:spPr>
          <a:xfrm>
            <a:off x="5617080" y="827345"/>
            <a:ext cx="2968120" cy="1389383"/>
          </a:xfrm>
          <a:prstGeom prst="flowChartSummingJunc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Service-Object</a:t>
            </a:r>
          </a:p>
          <a:p>
            <a:pPr algn="ctr"/>
            <a:r>
              <a:rPr lang="en-US" b="1" dirty="0"/>
              <a:t>Web-</a:t>
            </a:r>
            <a:r>
              <a:rPr lang="en-US" b="1" dirty="0" err="1"/>
              <a:t>serivce</a:t>
            </a:r>
            <a:endParaRPr lang="en-US" b="1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223FFB5-6CD6-7C73-D1D0-59E27EC10033}"/>
              </a:ext>
            </a:extLst>
          </p:cNvPr>
          <p:cNvCxnSpPr/>
          <p:nvPr/>
        </p:nvCxnSpPr>
        <p:spPr>
          <a:xfrm flipH="1">
            <a:off x="6355080" y="2073080"/>
            <a:ext cx="481199" cy="1279577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28B5DA4-385A-EF23-8634-A216D678CC9D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7555563" y="2146850"/>
            <a:ext cx="116402" cy="1288146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0764D79-0CAB-9BBA-512B-F84A5D7F23CA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8281565" y="1860639"/>
            <a:ext cx="811917" cy="1511639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7CCDD63-E4C6-F622-D867-7DBEA5E34A37}"/>
              </a:ext>
            </a:extLst>
          </p:cNvPr>
          <p:cNvSpPr txBox="1"/>
          <p:nvPr/>
        </p:nvSpPr>
        <p:spPr>
          <a:xfrm>
            <a:off x="5240794" y="4575075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172.16.14.67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2E247A-EBCE-7B96-28C3-48D123BF8B03}"/>
              </a:ext>
            </a:extLst>
          </p:cNvPr>
          <p:cNvSpPr txBox="1"/>
          <p:nvPr/>
        </p:nvSpPr>
        <p:spPr>
          <a:xfrm>
            <a:off x="7000324" y="4629056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172.16.14.68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3845C4-2B47-184E-6869-D7911C3E6E1D}"/>
              </a:ext>
            </a:extLst>
          </p:cNvPr>
          <p:cNvSpPr txBox="1"/>
          <p:nvPr/>
        </p:nvSpPr>
        <p:spPr>
          <a:xfrm>
            <a:off x="8554700" y="4610665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172.16.14.69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BE6404-8E27-4931-6E38-18B9FCAC3D99}"/>
              </a:ext>
            </a:extLst>
          </p:cNvPr>
          <p:cNvSpPr txBox="1"/>
          <p:nvPr/>
        </p:nvSpPr>
        <p:spPr>
          <a:xfrm>
            <a:off x="5393194" y="4727475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</a:t>
            </a:r>
            <a:r>
              <a:rPr lang="en-US" dirty="0">
                <a:solidFill>
                  <a:schemeClr val="accent2"/>
                </a:solidFill>
              </a:rPr>
              <a:t>15</a:t>
            </a:r>
            <a:r>
              <a:rPr lang="en-US" dirty="0">
                <a:solidFill>
                  <a:schemeClr val="bg1"/>
                </a:solidFill>
              </a:rPr>
              <a:t>.67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180293E-D316-1847-FE80-3E2AD381FC95}"/>
              </a:ext>
            </a:extLst>
          </p:cNvPr>
          <p:cNvSpPr txBox="1"/>
          <p:nvPr/>
        </p:nvSpPr>
        <p:spPr>
          <a:xfrm>
            <a:off x="7152724" y="4781456"/>
            <a:ext cx="141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172.16.</a:t>
            </a:r>
            <a:r>
              <a:rPr lang="en-US" dirty="0">
                <a:solidFill>
                  <a:schemeClr val="accent2"/>
                </a:solidFill>
              </a:rPr>
              <a:t>15.</a:t>
            </a:r>
            <a:r>
              <a:rPr lang="en-US" dirty="0">
                <a:solidFill>
                  <a:schemeClr val="bg1"/>
                </a:solidFill>
              </a:rPr>
              <a:t>68</a:t>
            </a:r>
          </a:p>
        </p:txBody>
      </p:sp>
    </p:spTree>
    <p:extLst>
      <p:ext uri="{BB962C8B-B14F-4D97-AF65-F5344CB8AC3E}">
        <p14:creationId xmlns:p14="http://schemas.microsoft.com/office/powerpoint/2010/main" val="193218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065 -0.02893 L -0.25065 -0.0287 L -0.19427 -0.02638 C -0.16784 -0.02523 -0.15612 -0.02731 -0.13269 -0.02106 C -0.12331 -0.01851 -0.11394 -0.01458 -0.10443 -0.0118 C -0.05196 0.00348 -0.10951 -0.01435 -0.06667 -0.00393 C -0.0612 -0.00254 -0.05573 -0.00023 -0.05026 0.00139 C -0.04701 0.00232 -0.03555 0.00463 -0.03099 0.00533 C -0.02709 0.00579 -0.02305 0.00672 -0.01914 0.00672 C -0.01367 0.00672 -0.00821 0.00579 -0.00274 0.00533 " pathEditMode="relative" rAng="0" ptsTypes="AAAAAAAAAA">
                                      <p:cBhvr>
                                        <p:cTn id="2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96" y="1782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7136 -0.03287 L -0.37136 -0.03264 C -0.36888 -0.03449 -0.36654 -0.03704 -0.36394 -0.03797 C -0.35065 -0.04329 -0.33933 -0.03959 -0.32539 -0.03797 L -0.29792 -0.04074 L -0.21328 -0.04723 C -0.20144 -0.04954 -0.18946 -0.05116 -0.17761 -0.05394 C -0.16524 -0.05672 -0.153 -0.06343 -0.1405 -0.06435 C -0.1168 -0.06644 -0.09297 -0.06366 -0.06927 -0.0632 C -0.06381 -0.06181 -0.05808 -0.06273 -0.053 -0.05926 C -0.04844 -0.05602 -0.04401 -0.05348 -0.03959 -0.05 C -0.03724 -0.04815 -0.03516 -0.04537 -0.03295 -0.04329 C -0.03151 -0.04213 -0.02982 -0.0419 -0.02839 -0.04074 C -0.0267 -0.03912 -0.025 -0.03704 -0.02331 -0.03542 C -0.02136 -0.03357 -0.01927 -0.03172 -0.01732 -0.0301 C -0.01485 -0.02824 -0.01211 -0.02755 -0.0099 -0.02477 C -0.00912 -0.02408 -0.00834 -0.02338 -0.00769 -0.02223 C -0.00065 -0.01111 -0.00495 -0.01528 -0.00091 -0.01158 " pathEditMode="relative" rAng="0" ptsTypes="AAAAAAAAAAAAAAAAAA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16" y="-55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023 -0.02246 L -0.49023 -0.02222 L -0.41159 -0.0331 C -0.28268 -0.05417 -0.40273 -0.04051 -0.29049 -0.05139 L -0.16132 -0.05023 C -0.15364 -0.04977 -0.14596 -0.04653 -0.13828 -0.04491 C -0.13112 -0.04352 -0.12395 -0.04236 -0.11679 -0.04097 C -0.1095 -0.03797 -0.09882 -0.03287 -0.09075 -0.03172 C -0.08554 -0.03079 -0.08034 -0.03079 -0.07526 -0.03033 L -0.06549 -0.02639 C -0.06185 -0.025 -0.05807 -0.02408 -0.05442 -0.02246 C -0.05234 -0.02153 -0.05052 -0.01945 -0.04843 -0.01852 C -0.047 -0.01783 -0.04544 -0.01759 -0.04401 -0.01713 C -0.04297 -0.0169 -0.04205 -0.01621 -0.04101 -0.01597 C -0.03958 -0.01528 -0.03802 -0.01528 -0.03659 -0.01459 C -0.03502 -0.01389 -0.03372 -0.0125 -0.03216 -0.01181 L -0.02838 -0.01065 C -0.02617 -0.00972 -0.02395 -0.00857 -0.02174 -0.00787 C -0.01849 -0.00718 -0.01523 -0.00718 -0.01211 -0.00672 C -0.00312 -0.00347 -0.00716 -0.00463 -0.00013 -0.00255 " pathEditMode="relative" rAng="0" ptsTypes="AAAAAAAAAAAAAAAAAAAA">
                                      <p:cBhvr>
                                        <p:cTn id="2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505" y="-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500"/>
                            </p:stCondLst>
                            <p:childTnLst>
                              <p:par>
                                <p:cTn id="75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000"/>
                            </p:stCondLst>
                            <p:childTnLst>
                              <p:par>
                                <p:cTn id="84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3" grpId="1"/>
      <p:bldP spid="4" grpId="0"/>
      <p:bldP spid="4" grpId="1"/>
      <p:bldP spid="20" grpId="0"/>
      <p:bldP spid="21" grpId="0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02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182029" y="3160928"/>
              <a:ext cx="10022312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5400" dirty="0"/>
                <a:t>B</a:t>
              </a:r>
              <a:r>
                <a:rPr lang="en-US" sz="4800" dirty="0"/>
                <a:t>asic</a:t>
              </a:r>
              <a:r>
                <a:rPr lang="en-US" sz="5400" dirty="0"/>
                <a:t> </a:t>
              </a:r>
              <a:r>
                <a:rPr lang="en-US" sz="4800" dirty="0"/>
                <a:t>information</a:t>
              </a:r>
              <a:r>
                <a:rPr lang="en-US" sz="5400" dirty="0"/>
                <a:t> </a:t>
              </a:r>
              <a:r>
                <a:rPr lang="en-US" sz="4800" dirty="0"/>
                <a:t>of</a:t>
              </a:r>
              <a:r>
                <a:rPr lang="en-US" sz="5400" dirty="0"/>
                <a:t> DNS </a:t>
              </a:r>
              <a:r>
                <a:rPr lang="en-US" sz="4800" b="1" dirty="0"/>
                <a:t>Kubernetes</a:t>
              </a:r>
              <a:r>
                <a:rPr lang="en-US" sz="5400" dirty="0"/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331292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C477F4-4C9C-DC8C-D416-DEC4EE5AF31A}"/>
              </a:ext>
            </a:extLst>
          </p:cNvPr>
          <p:cNvSpPr/>
          <p:nvPr/>
        </p:nvSpPr>
        <p:spPr>
          <a:xfrm>
            <a:off x="1378735" y="666941"/>
            <a:ext cx="8309114" cy="4890052"/>
          </a:xfrm>
          <a:prstGeom prst="rect">
            <a:avLst/>
          </a:prstGeom>
          <a:ln w="57150">
            <a:solidFill>
              <a:srgbClr val="92D050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22BF5E-9A57-E15F-8233-C2E7BE5AFB7B}"/>
              </a:ext>
            </a:extLst>
          </p:cNvPr>
          <p:cNvSpPr txBox="1"/>
          <p:nvPr/>
        </p:nvSpPr>
        <p:spPr>
          <a:xfrm>
            <a:off x="3923153" y="893616"/>
            <a:ext cx="3220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Kubernetes Cluster</a:t>
            </a:r>
          </a:p>
        </p:txBody>
      </p:sp>
      <p:sp>
        <p:nvSpPr>
          <p:cNvPr id="5" name="Arrow: Pentagon 4">
            <a:extLst>
              <a:ext uri="{FF2B5EF4-FFF2-40B4-BE49-F238E27FC236}">
                <a16:creationId xmlns:a16="http://schemas.microsoft.com/office/drawing/2014/main" id="{823D8D4C-95FC-0437-BA5A-CE2F76580C21}"/>
              </a:ext>
            </a:extLst>
          </p:cNvPr>
          <p:cNvSpPr/>
          <p:nvPr/>
        </p:nvSpPr>
        <p:spPr>
          <a:xfrm>
            <a:off x="2040834" y="2166730"/>
            <a:ext cx="2557669" cy="1702905"/>
          </a:xfrm>
          <a:prstGeom prst="homePlate">
            <a:avLst/>
          </a:prstGeom>
          <a:scene3d>
            <a:camera prst="perspectiveHeroicExtremeRightFacing"/>
            <a:lightRig rig="threePt" dir="t"/>
          </a:scene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DNS Service</a:t>
            </a:r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91CE1BBA-89F7-3BAD-1BA3-82D23E5E6250}"/>
              </a:ext>
            </a:extLst>
          </p:cNvPr>
          <p:cNvSpPr/>
          <p:nvPr/>
        </p:nvSpPr>
        <p:spPr>
          <a:xfrm>
            <a:off x="3465116" y="1424042"/>
            <a:ext cx="1230923" cy="523220"/>
          </a:xfrm>
          <a:prstGeom prst="wedgeEllipseCallout">
            <a:avLst>
              <a:gd name="adj1" fmla="val -45119"/>
              <a:gd name="adj2" fmla="val 13631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1.11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D03533-E65E-C4B6-E824-6E5B26AEF414}"/>
              </a:ext>
            </a:extLst>
          </p:cNvPr>
          <p:cNvSpPr/>
          <p:nvPr/>
        </p:nvSpPr>
        <p:spPr>
          <a:xfrm>
            <a:off x="1352940" y="634482"/>
            <a:ext cx="8334909" cy="49545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unched Tape 7">
            <a:extLst>
              <a:ext uri="{FF2B5EF4-FFF2-40B4-BE49-F238E27FC236}">
                <a16:creationId xmlns:a16="http://schemas.microsoft.com/office/drawing/2014/main" id="{995F4756-55E6-63E4-3AF1-49C959F6986C}"/>
              </a:ext>
            </a:extLst>
          </p:cNvPr>
          <p:cNvSpPr/>
          <p:nvPr/>
        </p:nvSpPr>
        <p:spPr>
          <a:xfrm>
            <a:off x="4315968" y="2332018"/>
            <a:ext cx="1780032" cy="917846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kube-</a:t>
            </a:r>
            <a:r>
              <a:rPr lang="en-US" sz="2800" b="1" dirty="0" err="1">
                <a:solidFill>
                  <a:schemeClr val="tx1"/>
                </a:solidFill>
              </a:rPr>
              <a:t>dns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46E544BD-C311-6760-B6F1-70030851029C}"/>
              </a:ext>
            </a:extLst>
          </p:cNvPr>
          <p:cNvSpPr/>
          <p:nvPr/>
        </p:nvSpPr>
        <p:spPr>
          <a:xfrm>
            <a:off x="3465116" y="1530959"/>
            <a:ext cx="1780032" cy="523220"/>
          </a:xfrm>
          <a:prstGeom prst="wedgeEllipseCallout">
            <a:avLst>
              <a:gd name="adj1" fmla="val -45119"/>
              <a:gd name="adj2" fmla="val 13631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1.11 </a:t>
            </a:r>
            <a:r>
              <a:rPr lang="en-US" sz="4000" b="1" dirty="0">
                <a:solidFill>
                  <a:srgbClr val="FF0000"/>
                </a:solidFill>
              </a:rPr>
              <a:t>+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Flowchart: Punched Tape 8">
            <a:extLst>
              <a:ext uri="{FF2B5EF4-FFF2-40B4-BE49-F238E27FC236}">
                <a16:creationId xmlns:a16="http://schemas.microsoft.com/office/drawing/2014/main" id="{C5CA3B03-E0CD-828F-C7E5-1928F57507A8}"/>
              </a:ext>
            </a:extLst>
          </p:cNvPr>
          <p:cNvSpPr/>
          <p:nvPr/>
        </p:nvSpPr>
        <p:spPr>
          <a:xfrm>
            <a:off x="4468368" y="2484418"/>
            <a:ext cx="1780032" cy="917846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core-</a:t>
            </a:r>
            <a:r>
              <a:rPr lang="en-US" sz="2800" b="1" dirty="0" err="1">
                <a:solidFill>
                  <a:schemeClr val="tx1"/>
                </a:solidFill>
              </a:rPr>
              <a:t>dns</a:t>
            </a:r>
            <a:endParaRPr lang="en-U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1337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42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 animBg="1"/>
      <p:bldP spid="6" grpId="1" animBg="1"/>
      <p:bldP spid="7" grpId="0" animBg="1"/>
      <p:bldP spid="8" grpId="0" animBg="1"/>
      <p:bldP spid="8" grpId="1" animBg="1"/>
      <p:bldP spid="4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48A4B0-3421-19C0-EFC9-E67F2FDDEC9E}"/>
              </a:ext>
            </a:extLst>
          </p:cNvPr>
          <p:cNvSpPr/>
          <p:nvPr/>
        </p:nvSpPr>
        <p:spPr>
          <a:xfrm>
            <a:off x="94268" y="131976"/>
            <a:ext cx="12192000" cy="70465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FDE444-53D6-910B-9A74-D01CABAD4D26}"/>
              </a:ext>
            </a:extLst>
          </p:cNvPr>
          <p:cNvSpPr txBox="1"/>
          <p:nvPr/>
        </p:nvSpPr>
        <p:spPr>
          <a:xfrm>
            <a:off x="47134" y="131976"/>
            <a:ext cx="12097732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DNS is a built-in Kubernetes service launched automatically using the addon manager.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Before Kubernetes version 1.11, the Kubernetes DNS service was based on kube-</a:t>
            </a:r>
            <a:r>
              <a:rPr lang="en-US" sz="2400" dirty="0" err="1">
                <a:solidFill>
                  <a:schemeClr val="bg1"/>
                </a:solidFill>
              </a:rPr>
              <a:t>dns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Version 1.11 introduced </a:t>
            </a:r>
            <a:r>
              <a:rPr lang="en-US" sz="2400" dirty="0" err="1">
                <a:solidFill>
                  <a:schemeClr val="bg1"/>
                </a:solidFill>
              </a:rPr>
              <a:t>CoreDNS</a:t>
            </a:r>
            <a:r>
              <a:rPr lang="en-US" sz="2400" dirty="0">
                <a:solidFill>
                  <a:schemeClr val="bg1"/>
                </a:solidFill>
              </a:rPr>
              <a:t> to address some security and stability concerns with kube-</a:t>
            </a:r>
            <a:r>
              <a:rPr lang="en-US" sz="2400" dirty="0" err="1">
                <a:solidFill>
                  <a:schemeClr val="bg1"/>
                </a:solidFill>
              </a:rPr>
              <a:t>dns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Kubernetes creates DNS records for Services and Pods automatically.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Kubelet configures Pods' DNS entry, so that running containers can lookup Services by name rather than IP.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DNS queries may be expanded using the Pod's /</a:t>
            </a:r>
            <a:r>
              <a:rPr lang="en-US" sz="2400" dirty="0" err="1">
                <a:solidFill>
                  <a:schemeClr val="bg1"/>
                </a:solidFill>
              </a:rPr>
              <a:t>etc</a:t>
            </a:r>
            <a:r>
              <a:rPr lang="en-US" sz="2400" dirty="0">
                <a:solidFill>
                  <a:schemeClr val="bg1"/>
                </a:solidFill>
              </a:rPr>
              <a:t>/</a:t>
            </a:r>
            <a:r>
              <a:rPr lang="en-US" sz="2400" dirty="0" err="1">
                <a:solidFill>
                  <a:schemeClr val="bg1"/>
                </a:solidFill>
              </a:rPr>
              <a:t>resolv.conf</a:t>
            </a:r>
            <a:r>
              <a:rPr lang="en-US" sz="2400" dirty="0">
                <a:solidFill>
                  <a:schemeClr val="bg1"/>
                </a:solidFill>
              </a:rPr>
              <a:t>. Kubelet configures this file on each Pod.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Kubernetes DNS add-ons currently support forward lookups (A records), port lookups (SRV records), reverse IP address lookups (PTR records), and some other options. </a:t>
            </a:r>
          </a:p>
        </p:txBody>
      </p:sp>
    </p:spTree>
    <p:extLst>
      <p:ext uri="{BB962C8B-B14F-4D97-AF65-F5344CB8AC3E}">
        <p14:creationId xmlns:p14="http://schemas.microsoft.com/office/powerpoint/2010/main" val="3941330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768D3E-5DC9-4AD9-8421-A2582B168A1C}"/>
              </a:ext>
            </a:extLst>
          </p:cNvPr>
          <p:cNvSpPr txBox="1"/>
          <p:nvPr/>
        </p:nvSpPr>
        <p:spPr>
          <a:xfrm>
            <a:off x="175845" y="187569"/>
            <a:ext cx="114417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 err="1">
                <a:solidFill>
                  <a:schemeClr val="bg1"/>
                </a:solidFill>
                <a:effectLst/>
                <a:latin typeface="Inter"/>
              </a:rPr>
              <a:t>CoreDNS</a:t>
            </a:r>
            <a:r>
              <a:rPr lang="en-US" sz="2400" b="0" i="0" dirty="0">
                <a:solidFill>
                  <a:schemeClr val="bg1"/>
                </a:solidFill>
                <a:effectLst/>
                <a:latin typeface="Inter"/>
              </a:rPr>
              <a:t> is deployed in a simple way.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Inter"/>
              </a:rPr>
              <a:t>It runs as a cluster-level Pod and handles DNS queries within the cluster from there.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Inter"/>
              </a:rPr>
              <a:t>By default, the service is named kube-</a:t>
            </a:r>
            <a:r>
              <a:rPr lang="en-US" sz="2400" b="0" i="0" dirty="0" err="1">
                <a:solidFill>
                  <a:schemeClr val="bg1"/>
                </a:solidFill>
                <a:effectLst/>
                <a:latin typeface="Inter"/>
              </a:rPr>
              <a:t>dns</a:t>
            </a:r>
            <a:r>
              <a:rPr lang="en-US" sz="2400" dirty="0">
                <a:solidFill>
                  <a:schemeClr val="bg1"/>
                </a:solidFill>
                <a:latin typeface="Inter"/>
              </a:rPr>
              <a:t> &amp; 1 or more pods are created.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93D041-AEFC-CD14-0BA4-B42F68A9EB6E}"/>
              </a:ext>
            </a:extLst>
          </p:cNvPr>
          <p:cNvSpPr/>
          <p:nvPr/>
        </p:nvSpPr>
        <p:spPr>
          <a:xfrm>
            <a:off x="175845" y="1535777"/>
            <a:ext cx="11687908" cy="15005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kubectl get service -n kube-system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TYPE        CLUSTER-IP   EXTERNAL-IP   PORT(S)                  AGE</a:t>
            </a:r>
          </a:p>
          <a:p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kube-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dns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ClusterIP</a:t>
            </a:r>
            <a:r>
              <a:rPr lang="en-US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10.96.0.10   &lt;none&gt;        53/UDP,53/TCP,9153/TCP   316d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31167E5-EF7F-7BE9-A8FF-BEADE60B233C}"/>
              </a:ext>
            </a:extLst>
          </p:cNvPr>
          <p:cNvSpPr/>
          <p:nvPr/>
        </p:nvSpPr>
        <p:spPr>
          <a:xfrm>
            <a:off x="175846" y="3036331"/>
            <a:ext cx="11687908" cy="355108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root@master1 ~]# kubectl -n kube-system get pods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                        READY   STATUS    RESTARTS         AGE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calico-kube-controllers-798cc86c47-phlnc      1/1     Running   24 (11m ago)  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calico-node-672fx                             1/1     Running   19 (5m54s ago)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calico-node-c5kn4                             1/1     Running   37 (6m51s ago)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calico-node-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tszjn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1/1     Running   35 (5m51s ago)   317d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coredns-565d847f94-m4pjz                      1/1     Running   17 (11m ago)     317d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coredns-565d847f94-z2crd                      1/1     Running   16 (11m ago)  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etcd-master1.example.com                      1/1     Running   10 (11m ago)  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kube-apiserver-master1.example.com            1/1     Running   13 (11m ago)  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kube-controller-manager-master1.example.com   1/1     Running   32 (7m14s ago)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kube-proxy-4nkf7                              1/1     Running   33 (6m54s ago)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kube-proxy-g2pwp                              1/1     Running   34 (5m55s ago)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kube-proxy-hv8wh                              1/1     Running   12 (11m ago)     317d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kube-scheduler-master1.example.com            1/1     Running   32 (7m14s ago)   317d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514503-2AE9-1915-B3F7-5D471C2C1F38}"/>
              </a:ext>
            </a:extLst>
          </p:cNvPr>
          <p:cNvSpPr/>
          <p:nvPr/>
        </p:nvSpPr>
        <p:spPr>
          <a:xfrm>
            <a:off x="175845" y="4536885"/>
            <a:ext cx="9249986" cy="4478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72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35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 animBg="1"/>
      <p:bldP spid="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4|1.1|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07222825-62ea-40f3-96b5-5375c07996e2}" enabled="1" method="Privileged" siteId="{90c7a20a-f34b-40bf-bc48-b9253b6f5d20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19550</TotalTime>
  <Words>2279</Words>
  <Application>Microsoft Office PowerPoint</Application>
  <PresentationFormat>Widescreen</PresentationFormat>
  <Paragraphs>334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Inter</vt:lpstr>
      <vt:lpstr>Office Theme</vt:lpstr>
      <vt:lpstr>PowerPoint Presentation</vt:lpstr>
      <vt:lpstr>DNS in Kubernetes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RANA Anish OBS/OINIS</dc:creator>
  <cp:lastModifiedBy>RANA Anish OBS/OINIS</cp:lastModifiedBy>
  <cp:revision>458</cp:revision>
  <dcterms:created xsi:type="dcterms:W3CDTF">2023-06-07T14:11:59Z</dcterms:created>
  <dcterms:modified xsi:type="dcterms:W3CDTF">2023-11-09T18:35:13Z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Text">
    <vt:lpwstr>Orange Restricted</vt:lpwstr>
  </property>
</Properties>
</file>

<file path=docProps/thumbnail.jpeg>
</file>